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2" r:id="rId1"/>
  </p:sldMasterIdLst>
  <p:notesMasterIdLst>
    <p:notesMasterId r:id="rId33"/>
  </p:notesMasterIdLst>
  <p:sldIdLst>
    <p:sldId id="256" r:id="rId2"/>
    <p:sldId id="257" r:id="rId3"/>
    <p:sldId id="285" r:id="rId4"/>
    <p:sldId id="273" r:id="rId5"/>
    <p:sldId id="274" r:id="rId6"/>
    <p:sldId id="275" r:id="rId7"/>
    <p:sldId id="291" r:id="rId8"/>
    <p:sldId id="297" r:id="rId9"/>
    <p:sldId id="299" r:id="rId10"/>
    <p:sldId id="300" r:id="rId11"/>
    <p:sldId id="301" r:id="rId12"/>
    <p:sldId id="302" r:id="rId13"/>
    <p:sldId id="303" r:id="rId14"/>
    <p:sldId id="305" r:id="rId15"/>
    <p:sldId id="304" r:id="rId16"/>
    <p:sldId id="306" r:id="rId17"/>
    <p:sldId id="307" r:id="rId18"/>
    <p:sldId id="286" r:id="rId19"/>
    <p:sldId id="287" r:id="rId20"/>
    <p:sldId id="308" r:id="rId21"/>
    <p:sldId id="309" r:id="rId22"/>
    <p:sldId id="310" r:id="rId23"/>
    <p:sldId id="311" r:id="rId24"/>
    <p:sldId id="312" r:id="rId25"/>
    <p:sldId id="313" r:id="rId26"/>
    <p:sldId id="314" r:id="rId27"/>
    <p:sldId id="315" r:id="rId28"/>
    <p:sldId id="316" r:id="rId29"/>
    <p:sldId id="317" r:id="rId30"/>
    <p:sldId id="289" r:id="rId31"/>
    <p:sldId id="288" r:id="rId3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D032D582-750D-478D-9AC9-CD8EDCEB62C1}">
  <a:tblStyle styleId="{D032D582-750D-478D-9AC9-CD8EDCEB62C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20"/>
    <p:restoredTop sz="94660"/>
  </p:normalViewPr>
  <p:slideViewPr>
    <p:cSldViewPr snapToGrid="0">
      <p:cViewPr>
        <p:scale>
          <a:sx n="100" d="100"/>
          <a:sy n="100" d="100"/>
        </p:scale>
        <p:origin x="-1544"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88545974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420ea5887b_0_7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6" name="Google Shape;76;g420ea5887b_0_7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77" name="Google Shape;77;g420ea5887b_0_7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rgbClr val="000000"/>
              </a:buClr>
              <a:buSzPts val="1400"/>
              <a:buFont typeface="Arial"/>
              <a:buNone/>
            </a:pPr>
            <a:fld id="{00000000-1234-1234-1234-123412341234}" type="slidenum">
              <a:rPr lang="en-US" sz="1400" b="0" i="0" u="none" strike="noStrike" cap="none">
                <a:solidFill>
                  <a:srgbClr val="000000"/>
                </a:solidFill>
                <a:latin typeface="Arial"/>
                <a:ea typeface="Arial"/>
                <a:cs typeface="Arial"/>
                <a:sym typeface="Arial"/>
              </a:rPr>
              <a:t>1</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15</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16</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17</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20</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46047f42d7_0_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g46047f42d7_0_3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200" b="0" i="0" u="none" strike="noStrike" cap="none">
                <a:solidFill>
                  <a:schemeClr val="dk1"/>
                </a:solidFill>
                <a:latin typeface="Calibri"/>
                <a:ea typeface="Calibri"/>
                <a:cs typeface="Calibri"/>
                <a:sym typeface="Calibri"/>
              </a:rPr>
              <a:t>Sarah will make a recommendation to the BOD</a:t>
            </a:r>
            <a:endParaRPr sz="1200" b="0" i="0" u="none" strike="noStrike" cap="none">
              <a:solidFill>
                <a:schemeClr val="dk1"/>
              </a:solidFill>
              <a:latin typeface="Calibri"/>
              <a:ea typeface="Calibri"/>
              <a:cs typeface="Calibri"/>
              <a:sym typeface="Calibri"/>
            </a:endParaRPr>
          </a:p>
        </p:txBody>
      </p:sp>
      <p:sp>
        <p:nvSpPr>
          <p:cNvPr id="86" name="Google Shape;86;g46047f42d7_0_3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23</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24</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25</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26</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29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9</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10</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uk-UA" sz="1200" b="0" i="0" u="none" strike="noStrike" cap="none" smtClean="0">
                <a:solidFill>
                  <a:schemeClr val="dk1"/>
                </a:solidFill>
                <a:latin typeface="Calibri"/>
                <a:ea typeface="Calibri"/>
                <a:cs typeface="Calibri"/>
                <a:sym typeface="Calibri"/>
              </a:rPr>
              <a:t>11</a:t>
            </a:fld>
            <a:endParaRPr lang="uk-U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69449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200" b="0" i="0" u="none" strike="noStrike" cap="none">
              <a:solidFill>
                <a:schemeClr val="dk1"/>
              </a:solidFill>
              <a:latin typeface="Calibri"/>
              <a:ea typeface="Calibri"/>
              <a:cs typeface="Calibri"/>
              <a:sym typeface="Calibri"/>
            </a:endParaRPr>
          </a:p>
        </p:txBody>
      </p:sp>
      <p:sp>
        <p:nvSpPr>
          <p:cNvPr id="410" name="Google Shape;41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12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13"/>
        <p:cNvGrpSpPr/>
        <p:nvPr/>
      </p:nvGrpSpPr>
      <p:grpSpPr>
        <a:xfrm>
          <a:off x="0" y="0"/>
          <a:ext cx="0" cy="0"/>
          <a:chOff x="0" y="0"/>
          <a:chExt cx="0" cy="0"/>
        </a:xfrm>
      </p:grpSpPr>
      <p:pic>
        <p:nvPicPr>
          <p:cNvPr id="14" name="Google Shape;14;p2" descr="Screen Shot 2015-04-20 at 4.01.10 PM.png"/>
          <p:cNvPicPr preferRelativeResize="0"/>
          <p:nvPr/>
        </p:nvPicPr>
        <p:blipFill rotWithShape="1">
          <a:blip r:embed="rId2">
            <a:alphaModFix/>
          </a:blip>
          <a:srcRect/>
          <a:stretch/>
        </p:blipFill>
        <p:spPr>
          <a:xfrm>
            <a:off x="0" y="0"/>
            <a:ext cx="4047629" cy="4059605"/>
          </a:xfrm>
          <a:prstGeom prst="rect">
            <a:avLst/>
          </a:prstGeom>
          <a:noFill/>
          <a:ln>
            <a:noFill/>
          </a:ln>
        </p:spPr>
      </p:pic>
      <p:sp>
        <p:nvSpPr>
          <p:cNvPr id="15" name="Google Shape;15;p2"/>
          <p:cNvSpPr txBox="1">
            <a:spLocks noGrp="1"/>
          </p:cNvSpPr>
          <p:nvPr>
            <p:ph type="subTitle" idx="1"/>
          </p:nvPr>
        </p:nvSpPr>
        <p:spPr>
          <a:xfrm>
            <a:off x="1615355" y="4566654"/>
            <a:ext cx="6400800" cy="1470000"/>
          </a:xfrm>
          <a:prstGeom prst="rect">
            <a:avLst/>
          </a:prstGeom>
          <a:noFill/>
          <a:ln>
            <a:noFill/>
          </a:ln>
        </p:spPr>
        <p:txBody>
          <a:bodyPr spcFirstLastPara="1" wrap="square" lIns="91425" tIns="91425" rIns="91425" bIns="91425" anchor="t" anchorCtr="0"/>
          <a:lstStyle>
            <a:lvl1pPr marR="0" lvl="0" algn="ctr" rtl="0">
              <a:lnSpc>
                <a:spcPct val="100000"/>
              </a:lnSpc>
              <a:spcBef>
                <a:spcPts val="640"/>
              </a:spcBef>
              <a:spcAft>
                <a:spcPts val="0"/>
              </a:spcAft>
              <a:buClr>
                <a:schemeClr val="dk1"/>
              </a:buClr>
              <a:buSzPts val="3200"/>
              <a:buFont typeface="Arial"/>
              <a:buNone/>
              <a:defRPr sz="3200" b="0" i="0" u="none" strike="noStrike" cap="none">
                <a:solidFill>
                  <a:srgbClr val="7F7F7F"/>
                </a:solidFill>
                <a:latin typeface="Arial"/>
                <a:ea typeface="Arial"/>
                <a:cs typeface="Arial"/>
                <a:sym typeface="Arial"/>
              </a:defRPr>
            </a:lvl1pPr>
            <a:lvl2pPr marR="0" lvl="1"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R="0" lvl="2"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R="0" lvl="3"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R="0" lvl="4"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R="0" lvl="5"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6" name="Google Shape;16;p2" descr="Thread14_PrimaryIdentity[P01]PANTONE_4-color_wTag.eps"/>
          <p:cNvPicPr preferRelativeResize="0"/>
          <p:nvPr/>
        </p:nvPicPr>
        <p:blipFill rotWithShape="1">
          <a:blip r:embed="rId3">
            <a:alphaModFix/>
          </a:blip>
          <a:srcRect l="31309"/>
          <a:stretch/>
        </p:blipFill>
        <p:spPr>
          <a:xfrm>
            <a:off x="2565837" y="2605045"/>
            <a:ext cx="3117491" cy="1249488"/>
          </a:xfrm>
          <a:prstGeom prst="rect">
            <a:avLst/>
          </a:prstGeom>
          <a:noFill/>
          <a:ln>
            <a:noFill/>
          </a:ln>
        </p:spPr>
      </p:pic>
      <p:sp>
        <p:nvSpPr>
          <p:cNvPr id="17" name="Google Shape;17;p2"/>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lvl1pPr lvl="0">
              <a:buNone/>
              <a:defRPr sz="1300"/>
            </a:lvl1pPr>
            <a:lvl2pPr lvl="1">
              <a:buNone/>
              <a:defRPr sz="1300"/>
            </a:lvl2pPr>
            <a:lvl3pPr lvl="2">
              <a:buNone/>
              <a:defRPr sz="1300"/>
            </a:lvl3pPr>
            <a:lvl4pPr lvl="3">
              <a:buNone/>
              <a:defRPr sz="1300"/>
            </a:lvl4pPr>
            <a:lvl5pPr lvl="4">
              <a:buNone/>
              <a:defRPr sz="1300"/>
            </a:lvl5pPr>
            <a:lvl6pPr lvl="5">
              <a:buNone/>
              <a:defRPr sz="1300"/>
            </a:lvl6pPr>
            <a:lvl7pPr lvl="6">
              <a:buNone/>
              <a:defRPr sz="1300"/>
            </a:lvl7pPr>
            <a:lvl8pPr lvl="7">
              <a:buNone/>
              <a:defRPr sz="1300"/>
            </a:lvl8pPr>
            <a:lvl9pPr lvl="8">
              <a:buNone/>
              <a:defRPr sz="1300"/>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311700" y="740800"/>
            <a:ext cx="2808000" cy="10077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
        <p:nvSpPr>
          <p:cNvPr id="56" name="Google Shape;56;p11"/>
          <p:cNvSpPr txBox="1">
            <a:spLocks noGrp="1"/>
          </p:cNvSpPr>
          <p:nvPr>
            <p:ph type="body" idx="1"/>
          </p:nvPr>
        </p:nvSpPr>
        <p:spPr>
          <a:xfrm>
            <a:off x="311700" y="1852800"/>
            <a:ext cx="2808000" cy="4239300"/>
          </a:xfrm>
          <a:prstGeom prst="rect">
            <a:avLst/>
          </a:prstGeom>
          <a:noFill/>
          <a:ln>
            <a:noFill/>
          </a:ln>
        </p:spPr>
        <p:txBody>
          <a:bodyPr spcFirstLastPara="1" wrap="square" lIns="91425" tIns="91425" rIns="91425" bIns="91425" anchor="t" anchorCtr="0"/>
          <a:lstStyle>
            <a:lvl1pPr marL="457200" marR="0" lvl="0" indent="-304800" algn="l" rtl="0">
              <a:lnSpc>
                <a:spcPct val="115000"/>
              </a:lnSpc>
              <a:spcBef>
                <a:spcPts val="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57" name="Google Shape;57;p1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600200"/>
            <a:ext cx="6367800" cy="54543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endParaRPr/>
          </a:p>
        </p:txBody>
      </p:sp>
      <p:sp>
        <p:nvSpPr>
          <p:cNvPr id="60" name="Google Shape;60;p1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13"/>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 name="Google Shape;63;p13"/>
          <p:cNvSpPr txBox="1">
            <a:spLocks noGrp="1"/>
          </p:cNvSpPr>
          <p:nvPr>
            <p:ph type="title"/>
          </p:nvPr>
        </p:nvSpPr>
        <p:spPr>
          <a:xfrm>
            <a:off x="265500" y="1644233"/>
            <a:ext cx="4045200" cy="19764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endParaRPr/>
          </a:p>
        </p:txBody>
      </p:sp>
      <p:sp>
        <p:nvSpPr>
          <p:cNvPr id="64" name="Google Shape;64;p13"/>
          <p:cNvSpPr txBox="1">
            <a:spLocks noGrp="1"/>
          </p:cNvSpPr>
          <p:nvPr>
            <p:ph type="subTitle" idx="1"/>
          </p:nvPr>
        </p:nvSpPr>
        <p:spPr>
          <a:xfrm>
            <a:off x="265500" y="3737433"/>
            <a:ext cx="4045200" cy="16467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9pPr>
          </a:lstStyle>
          <a:p>
            <a:endParaRPr/>
          </a:p>
        </p:txBody>
      </p:sp>
      <p:sp>
        <p:nvSpPr>
          <p:cNvPr id="65" name="Google Shape;65;p13"/>
          <p:cNvSpPr txBox="1">
            <a:spLocks noGrp="1"/>
          </p:cNvSpPr>
          <p:nvPr>
            <p:ph type="body" idx="2"/>
          </p:nvPr>
        </p:nvSpPr>
        <p:spPr>
          <a:xfrm>
            <a:off x="4939500" y="965433"/>
            <a:ext cx="3837000" cy="4926900"/>
          </a:xfrm>
          <a:prstGeom prst="rect">
            <a:avLst/>
          </a:prstGeom>
          <a:noFill/>
          <a:ln>
            <a:noFill/>
          </a:ln>
        </p:spPr>
        <p:txBody>
          <a:bodyPr spcFirstLastPara="1" wrap="square" lIns="91425" tIns="91425" rIns="91425" bIns="91425" anchor="ctr"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66" name="Google Shape;66;p13"/>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7"/>
        <p:cNvGrpSpPr/>
        <p:nvPr/>
      </p:nvGrpSpPr>
      <p:grpSpPr>
        <a:xfrm>
          <a:off x="0" y="0"/>
          <a:ext cx="0" cy="0"/>
          <a:chOff x="0" y="0"/>
          <a:chExt cx="0" cy="0"/>
        </a:xfrm>
      </p:grpSpPr>
      <p:sp>
        <p:nvSpPr>
          <p:cNvPr id="68" name="Google Shape;68;p14"/>
          <p:cNvSpPr txBox="1">
            <a:spLocks noGrp="1"/>
          </p:cNvSpPr>
          <p:nvPr>
            <p:ph type="body" idx="1"/>
          </p:nvPr>
        </p:nvSpPr>
        <p:spPr>
          <a:xfrm>
            <a:off x="311700" y="5640767"/>
            <a:ext cx="5998800" cy="806700"/>
          </a:xfrm>
          <a:prstGeom prst="rect">
            <a:avLst/>
          </a:prstGeom>
          <a:noFill/>
          <a:ln>
            <a:noFill/>
          </a:ln>
        </p:spPr>
        <p:txBody>
          <a:bodyPr spcFirstLastPara="1" wrap="square" lIns="91425" tIns="91425" rIns="91425" bIns="91425" anchor="ctr" anchorCtr="0"/>
          <a:lstStyle>
            <a:lvl1pPr marL="457200" marR="0" lvl="0" indent="-228600" algn="l" rtl="0">
              <a:lnSpc>
                <a:spcPct val="100000"/>
              </a:lnSpc>
              <a:spcBef>
                <a:spcPts val="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1pPr>
          </a:lstStyle>
          <a:p>
            <a:endParaRPr/>
          </a:p>
        </p:txBody>
      </p:sp>
      <p:sp>
        <p:nvSpPr>
          <p:cNvPr id="69" name="Google Shape;69;p1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70"/>
        <p:cNvGrpSpPr/>
        <p:nvPr/>
      </p:nvGrpSpPr>
      <p:grpSpPr>
        <a:xfrm>
          <a:off x="0" y="0"/>
          <a:ext cx="0" cy="0"/>
          <a:chOff x="0" y="0"/>
          <a:chExt cx="0" cy="0"/>
        </a:xfrm>
      </p:grpSpPr>
      <p:sp>
        <p:nvSpPr>
          <p:cNvPr id="71" name="Google Shape;71;p15"/>
          <p:cNvSpPr txBox="1">
            <a:spLocks noGrp="1"/>
          </p:cNvSpPr>
          <p:nvPr>
            <p:ph type="title" hasCustomPrompt="1"/>
          </p:nvPr>
        </p:nvSpPr>
        <p:spPr>
          <a:xfrm>
            <a:off x="311700" y="1474833"/>
            <a:ext cx="8520600" cy="26181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9pPr>
          </a:lstStyle>
          <a:p>
            <a:r>
              <a:t>xx%</a:t>
            </a:r>
          </a:p>
        </p:txBody>
      </p:sp>
      <p:sp>
        <p:nvSpPr>
          <p:cNvPr id="72" name="Google Shape;72;p15"/>
          <p:cNvSpPr txBox="1">
            <a:spLocks noGrp="1"/>
          </p:cNvSpPr>
          <p:nvPr>
            <p:ph type="body" idx="1"/>
          </p:nvPr>
        </p:nvSpPr>
        <p:spPr>
          <a:xfrm>
            <a:off x="311700" y="4202967"/>
            <a:ext cx="8520600" cy="1734300"/>
          </a:xfrm>
          <a:prstGeom prst="rect">
            <a:avLst/>
          </a:prstGeom>
          <a:noFill/>
          <a:ln>
            <a:noFill/>
          </a:ln>
        </p:spPr>
        <p:txBody>
          <a:bodyPr spcFirstLastPara="1" wrap="square" lIns="91425" tIns="91425" rIns="91425" bIns="91425" anchor="t" anchorCtr="0"/>
          <a:lstStyle>
            <a:lvl1pPr marL="457200" marR="0" lvl="0" indent="-342900" algn="ctr"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ctr"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73" name="Google Shape;73;p15"/>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p:cSld name="SECTION_HEADER_1">
    <p:bg>
      <p:bgPr>
        <a:solidFill>
          <a:schemeClr val="lt1"/>
        </a:solidFill>
        <a:effectLst/>
      </p:bgPr>
    </p:bg>
    <p:spTree>
      <p:nvGrpSpPr>
        <p:cNvPr id="1" name="Shape 18"/>
        <p:cNvGrpSpPr/>
        <p:nvPr/>
      </p:nvGrpSpPr>
      <p:grpSpPr>
        <a:xfrm>
          <a:off x="0" y="0"/>
          <a:ext cx="0" cy="0"/>
          <a:chOff x="0" y="0"/>
          <a:chExt cx="0" cy="0"/>
        </a:xfrm>
      </p:grpSpPr>
      <p:pic>
        <p:nvPicPr>
          <p:cNvPr id="19" name="Google Shape;19;p3" descr="Screen Shot 2015-04-20 at 4.05.31 PM.png"/>
          <p:cNvPicPr preferRelativeResize="0"/>
          <p:nvPr/>
        </p:nvPicPr>
        <p:blipFill rotWithShape="1">
          <a:blip r:embed="rId2">
            <a:alphaModFix amt="50000"/>
          </a:blip>
          <a:srcRect/>
          <a:stretch/>
        </p:blipFill>
        <p:spPr>
          <a:xfrm>
            <a:off x="722313" y="0"/>
            <a:ext cx="7416001" cy="4326732"/>
          </a:xfrm>
          <a:prstGeom prst="rect">
            <a:avLst/>
          </a:prstGeom>
          <a:noFill/>
          <a:ln>
            <a:noFill/>
          </a:ln>
        </p:spPr>
      </p:pic>
      <p:sp>
        <p:nvSpPr>
          <p:cNvPr id="20" name="Google Shape;20;p3"/>
          <p:cNvSpPr txBox="1">
            <a:spLocks noGrp="1"/>
          </p:cNvSpPr>
          <p:nvPr>
            <p:ph type="title"/>
          </p:nvPr>
        </p:nvSpPr>
        <p:spPr>
          <a:xfrm>
            <a:off x="722313" y="4406900"/>
            <a:ext cx="7772400" cy="1362000"/>
          </a:xfrm>
          <a:prstGeom prst="rect">
            <a:avLst/>
          </a:prstGeom>
          <a:solidFill>
            <a:schemeClr val="lt1"/>
          </a:solid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9pPr>
          </a:lstStyle>
          <a:p>
            <a:endParaRPr/>
          </a:p>
        </p:txBody>
      </p:sp>
      <p:sp>
        <p:nvSpPr>
          <p:cNvPr id="21" name="Google Shape;21;p3"/>
          <p:cNvSpPr txBox="1">
            <a:spLocks noGrp="1"/>
          </p:cNvSpPr>
          <p:nvPr>
            <p:ph type="body" idx="1"/>
          </p:nvPr>
        </p:nvSpPr>
        <p:spPr>
          <a:xfrm>
            <a:off x="722313" y="2906713"/>
            <a:ext cx="7772400" cy="1500300"/>
          </a:xfrm>
          <a:prstGeom prst="rect">
            <a:avLst/>
          </a:prstGeom>
          <a:solidFill>
            <a:srgbClr val="FFFFFF"/>
          </a:solidFill>
          <a:ln>
            <a:noFill/>
          </a:ln>
        </p:spPr>
        <p:txBody>
          <a:bodyPr spcFirstLastPara="1" wrap="square" lIns="91425" tIns="91425" rIns="91425" bIns="91425" anchor="b" anchorCtr="0"/>
          <a:lstStyle>
            <a:lvl1pPr marL="457200" marR="0" lvl="0" indent="-228600" algn="l" rtl="0">
              <a:lnSpc>
                <a:spcPct val="115000"/>
              </a:lnSpc>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1pPr>
            <a:lvl2pPr marL="914400" marR="0" lvl="1" indent="-228600" algn="l" rtl="0">
              <a:lnSpc>
                <a:spcPct val="115000"/>
              </a:lnSpc>
              <a:spcBef>
                <a:spcPts val="1600"/>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2pPr>
            <a:lvl3pPr marL="1371600" marR="0" lvl="2" indent="-228600" algn="l" rtl="0">
              <a:lnSpc>
                <a:spcPct val="115000"/>
              </a:lnSpc>
              <a:spcBef>
                <a:spcPts val="160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3pPr>
            <a:lvl4pPr marL="1828800" marR="0" lvl="3" indent="-228600" algn="l" rtl="0">
              <a:lnSpc>
                <a:spcPct val="115000"/>
              </a:lnSpc>
              <a:spcBef>
                <a:spcPts val="160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4pPr>
            <a:lvl5pPr marL="2286000" marR="0" lvl="4" indent="-228600" algn="l" rtl="0">
              <a:lnSpc>
                <a:spcPct val="115000"/>
              </a:lnSpc>
              <a:spcBef>
                <a:spcPts val="1600"/>
              </a:spcBef>
              <a:spcAft>
                <a:spcPts val="0"/>
              </a:spcAft>
              <a:buClr>
                <a:srgbClr val="888888"/>
              </a:buClr>
              <a:buSzPts val="1400"/>
              <a:buFont typeface="Arial"/>
              <a:buNone/>
              <a:defRPr sz="1400" b="0" i="0" u="none" strike="noStrike" cap="none">
                <a:solidFill>
                  <a:srgbClr val="888888"/>
                </a:solidFill>
                <a:latin typeface="Arial"/>
                <a:ea typeface="Arial"/>
                <a:cs typeface="Arial"/>
                <a:sym typeface="Arial"/>
              </a:defRPr>
            </a:lvl5pPr>
            <a:lvl6pPr marL="2743200" marR="0" lvl="5" indent="-228600" algn="l" rtl="0">
              <a:lnSpc>
                <a:spcPct val="115000"/>
              </a:lnSpc>
              <a:spcBef>
                <a:spcPts val="16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lnSpc>
                <a:spcPct val="115000"/>
              </a:lnSpc>
              <a:spcBef>
                <a:spcPts val="16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lnSpc>
                <a:spcPct val="115000"/>
              </a:lnSpc>
              <a:spcBef>
                <a:spcPts val="16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lnSpc>
                <a:spcPct val="115000"/>
              </a:lnSpc>
              <a:spcBef>
                <a:spcPts val="1600"/>
              </a:spcBef>
              <a:spcAft>
                <a:spcPts val="160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22" name="Google Shape;22;p3"/>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3" name="Google Shape;23;p3"/>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24" name="Google Shape;24;p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5"/>
        <p:cNvGrpSpPr/>
        <p:nvPr/>
      </p:nvGrpSpPr>
      <p:grpSpPr>
        <a:xfrm>
          <a:off x="0" y="0"/>
          <a:ext cx="0" cy="0"/>
          <a:chOff x="0" y="0"/>
          <a:chExt cx="0" cy="0"/>
        </a:xfrm>
      </p:grpSpPr>
      <p:sp>
        <p:nvSpPr>
          <p:cNvPr id="26" name="Google Shape;26;p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7" name="Google Shape;27;p4" descr="THREAD14"/>
          <p:cNvPicPr preferRelativeResize="0"/>
          <p:nvPr/>
        </p:nvPicPr>
        <p:blipFill rotWithShape="1">
          <a:blip r:embed="rId2">
            <a:alphaModFix/>
          </a:blip>
          <a:srcRect/>
          <a:stretch/>
        </p:blipFill>
        <p:spPr>
          <a:xfrm>
            <a:off x="138045" y="6190957"/>
            <a:ext cx="8864834" cy="551591"/>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9pPr>
          </a:lstStyle>
          <a:p>
            <a:endParaRPr/>
          </a:p>
        </p:txBody>
      </p:sp>
      <p:sp>
        <p:nvSpPr>
          <p:cNvPr id="30" name="Google Shape;30;p5"/>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lstStyle>
            <a:lvl1pPr marL="457200" marR="0" lvl="0" indent="-431800" algn="l" rtl="0">
              <a:lnSpc>
                <a:spcPct val="115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115000"/>
              </a:lnSpc>
              <a:spcBef>
                <a:spcPts val="16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115000"/>
              </a:lnSpc>
              <a:spcBef>
                <a:spcPts val="16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115000"/>
              </a:lnSpc>
              <a:spcBef>
                <a:spcPts val="16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115000"/>
              </a:lnSpc>
              <a:spcBef>
                <a:spcPts val="16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115000"/>
              </a:lnSpc>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15000"/>
              </a:lnSpc>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15000"/>
              </a:lnSpc>
              <a:spcBef>
                <a:spcPts val="16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15000"/>
              </a:lnSpc>
              <a:spcBef>
                <a:spcPts val="1600"/>
              </a:spcBef>
              <a:spcAft>
                <a:spcPts val="160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1" name="Google Shape;31;p5"/>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5"/>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5" descr="THREAD14"/>
          <p:cNvPicPr preferRelativeResize="0"/>
          <p:nvPr/>
        </p:nvPicPr>
        <p:blipFill rotWithShape="1">
          <a:blip r:embed="rId2">
            <a:alphaModFix/>
          </a:blip>
          <a:srcRect/>
          <a:stretch/>
        </p:blipFill>
        <p:spPr>
          <a:xfrm>
            <a:off x="138045" y="6190957"/>
            <a:ext cx="8864834" cy="551591"/>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5"/>
        <p:cNvGrpSpPr/>
        <p:nvPr/>
      </p:nvGrpSpPr>
      <p:grpSpPr>
        <a:xfrm>
          <a:off x="0" y="0"/>
          <a:ext cx="0" cy="0"/>
          <a:chOff x="0" y="0"/>
          <a:chExt cx="0" cy="0"/>
        </a:xfrm>
      </p:grpSpPr>
      <p:sp>
        <p:nvSpPr>
          <p:cNvPr id="36" name="Google Shape;36;p6"/>
          <p:cNvSpPr txBox="1">
            <a:spLocks noGrp="1"/>
          </p:cNvSpPr>
          <p:nvPr>
            <p:ph type="ctrTitle"/>
          </p:nvPr>
        </p:nvSpPr>
        <p:spPr>
          <a:xfrm>
            <a:off x="311708" y="992767"/>
            <a:ext cx="8520600" cy="27369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endParaRPr/>
          </a:p>
        </p:txBody>
      </p:sp>
      <p:sp>
        <p:nvSpPr>
          <p:cNvPr id="37" name="Google Shape;37;p6"/>
          <p:cNvSpPr txBox="1">
            <a:spLocks noGrp="1"/>
          </p:cNvSpPr>
          <p:nvPr>
            <p:ph type="subTitle" idx="1"/>
          </p:nvPr>
        </p:nvSpPr>
        <p:spPr>
          <a:xfrm>
            <a:off x="311700" y="3778833"/>
            <a:ext cx="8520600" cy="10569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endParaRPr/>
          </a:p>
        </p:txBody>
      </p:sp>
      <p:sp>
        <p:nvSpPr>
          <p:cNvPr id="38" name="Google Shape;38;p6"/>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7"/>
          <p:cNvSpPr txBox="1">
            <a:spLocks noGrp="1"/>
          </p:cNvSpPr>
          <p:nvPr>
            <p:ph type="title"/>
          </p:nvPr>
        </p:nvSpPr>
        <p:spPr>
          <a:xfrm>
            <a:off x="311700" y="2867800"/>
            <a:ext cx="8520600" cy="11223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endParaRPr/>
          </a:p>
        </p:txBody>
      </p:sp>
      <p:sp>
        <p:nvSpPr>
          <p:cNvPr id="41" name="Google Shape;41;p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44" name="Google Shape;44;p8"/>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5" name="Google Shape;45;p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6"/>
        <p:cNvGrpSpPr/>
        <p:nvPr/>
      </p:nvGrpSpPr>
      <p:grpSpPr>
        <a:xfrm>
          <a:off x="0" y="0"/>
          <a:ext cx="0" cy="0"/>
          <a:chOff x="0" y="0"/>
          <a:chExt cx="0" cy="0"/>
        </a:xfrm>
      </p:grpSpPr>
      <p:sp>
        <p:nvSpPr>
          <p:cNvPr id="47" name="Google Shape;47;p9"/>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48" name="Google Shape;48;p9"/>
          <p:cNvSpPr txBox="1">
            <a:spLocks noGrp="1"/>
          </p:cNvSpPr>
          <p:nvPr>
            <p:ph type="body" idx="1"/>
          </p:nvPr>
        </p:nvSpPr>
        <p:spPr>
          <a:xfrm>
            <a:off x="311700" y="1536633"/>
            <a:ext cx="3999900" cy="45552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9" name="Google Shape;49;p9"/>
          <p:cNvSpPr txBox="1">
            <a:spLocks noGrp="1"/>
          </p:cNvSpPr>
          <p:nvPr>
            <p:ph type="body" idx="2"/>
          </p:nvPr>
        </p:nvSpPr>
        <p:spPr>
          <a:xfrm>
            <a:off x="4832400" y="1536633"/>
            <a:ext cx="3999900" cy="45552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50" name="Google Shape;50;p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3" name="Google Shape;53;p1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p:nvPr/>
        </p:nvSpPr>
        <p:spPr>
          <a:xfrm>
            <a:off x="1059200" y="4570225"/>
            <a:ext cx="7220400" cy="1173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3600"/>
              <a:buFont typeface="Arial"/>
              <a:buNone/>
            </a:pPr>
            <a:r>
              <a:rPr lang="en-US" sz="4800" b="1" dirty="0" smtClean="0">
                <a:solidFill>
                  <a:srgbClr val="FDCF41"/>
                </a:solidFill>
                <a:latin typeface="Calibri"/>
                <a:ea typeface="Calibri"/>
                <a:cs typeface="Calibri"/>
                <a:sym typeface="Calibri"/>
              </a:rPr>
              <a:t>Game Day Overview</a:t>
            </a:r>
            <a:endParaRPr sz="4800" b="1" i="0" u="none" strike="noStrike" cap="none" dirty="0">
              <a:solidFill>
                <a:srgbClr val="FDCF41"/>
              </a:solidFill>
              <a:latin typeface="Calibri"/>
              <a:ea typeface="Calibri"/>
              <a:cs typeface="Calibri"/>
              <a:sym typeface="Calibri"/>
            </a:endParaRPr>
          </a:p>
        </p:txBody>
      </p:sp>
      <p:sp>
        <p:nvSpPr>
          <p:cNvPr id="80" name="Google Shape;80;p16"/>
          <p:cNvSpPr/>
          <p:nvPr/>
        </p:nvSpPr>
        <p:spPr>
          <a:xfrm>
            <a:off x="2456025" y="2538075"/>
            <a:ext cx="4569300" cy="14097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81" name="Google Shape;81;p16"/>
          <p:cNvPicPr preferRelativeResize="0"/>
          <p:nvPr/>
        </p:nvPicPr>
        <p:blipFill rotWithShape="1">
          <a:blip r:embed="rId3">
            <a:alphaModFix/>
          </a:blip>
          <a:srcRect l="31796"/>
          <a:stretch/>
        </p:blipFill>
        <p:spPr>
          <a:xfrm>
            <a:off x="2540875" y="2173250"/>
            <a:ext cx="4399600" cy="1774525"/>
          </a:xfrm>
          <a:prstGeom prst="rect">
            <a:avLst/>
          </a:prstGeom>
          <a:noFill/>
          <a:ln>
            <a:noFill/>
          </a:ln>
        </p:spPr>
      </p:pic>
      <p:sp>
        <p:nvSpPr>
          <p:cNvPr id="82" name="Google Shape;82;p16"/>
          <p:cNvSpPr txBox="1">
            <a:spLocks noGrp="1"/>
          </p:cNvSpPr>
          <p:nvPr>
            <p:ph type="sldNum" idx="12"/>
          </p:nvPr>
        </p:nvSpPr>
        <p:spPr>
          <a:xfrm>
            <a:off x="8556784" y="6333134"/>
            <a:ext cx="548700" cy="5250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10</a:t>
            </a:fld>
            <a:endParaRPr lang="uk-UA"/>
          </a:p>
        </p:txBody>
      </p:sp>
      <p:sp>
        <p:nvSpPr>
          <p:cNvPr id="3" name="Rectangle 2"/>
          <p:cNvSpPr/>
          <p:nvPr/>
        </p:nvSpPr>
        <p:spPr>
          <a:xfrm>
            <a:off x="394741" y="1278724"/>
            <a:ext cx="8431529" cy="3785652"/>
          </a:xfrm>
          <a:prstGeom prst="rect">
            <a:avLst/>
          </a:prstGeom>
        </p:spPr>
        <p:txBody>
          <a:bodyPr wrap="square">
            <a:spAutoFit/>
          </a:bodyPr>
          <a:lstStyle/>
          <a:p>
            <a:pPr marL="285750" indent="-285750">
              <a:buFont typeface="Arial"/>
              <a:buChar char="•"/>
            </a:pPr>
            <a:r>
              <a:rPr lang="en-US" sz="2400" dirty="0">
                <a:latin typeface="Calibri"/>
                <a:cs typeface="Calibri"/>
              </a:rPr>
              <a:t>Hi. I’m __________________.  I’m excited to be here with all of you. We’re going to have a lot of fun today sharing good food, fun people, and real conversation, as we cheer on our home team—the Ravens!</a:t>
            </a:r>
          </a:p>
          <a:p>
            <a:pPr marL="285750" indent="-285750">
              <a:buFont typeface="Arial"/>
              <a:buChar char="•"/>
            </a:pPr>
            <a:r>
              <a:rPr lang="en-US" sz="2400" dirty="0">
                <a:latin typeface="Calibri"/>
                <a:cs typeface="Calibri"/>
              </a:rPr>
              <a:t>During commercial breaks we’re going to challenge you with Ravens, Baltimore, and Thread trivia that’s going to  lead to some conversations about the community that we all share.</a:t>
            </a:r>
          </a:p>
          <a:p>
            <a:pPr marL="285750" indent="-285750">
              <a:buFont typeface="Arial"/>
              <a:buChar char="•"/>
            </a:pPr>
            <a:r>
              <a:rPr lang="en-US" sz="2400" dirty="0">
                <a:latin typeface="Calibri"/>
                <a:cs typeface="Calibri"/>
              </a:rPr>
              <a:t>We’ll also raffle off some great prizes so hold onto your raffle tickets.</a:t>
            </a:r>
          </a:p>
          <a:p>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Emcee Welcome: Part 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381555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11</a:t>
            </a:fld>
            <a:endParaRPr lang="uk-UA"/>
          </a:p>
        </p:txBody>
      </p:sp>
      <p:sp>
        <p:nvSpPr>
          <p:cNvPr id="3" name="Rectangle 2"/>
          <p:cNvSpPr/>
          <p:nvPr/>
        </p:nvSpPr>
        <p:spPr>
          <a:xfrm>
            <a:off x="394741" y="1278724"/>
            <a:ext cx="8431529" cy="3046988"/>
          </a:xfrm>
          <a:prstGeom prst="rect">
            <a:avLst/>
          </a:prstGeom>
        </p:spPr>
        <p:txBody>
          <a:bodyPr wrap="square">
            <a:spAutoFit/>
          </a:bodyPr>
          <a:lstStyle/>
          <a:p>
            <a:pPr marL="285750" indent="-285750">
              <a:buFont typeface="Arial"/>
              <a:buChar char="•"/>
            </a:pPr>
            <a:r>
              <a:rPr lang="en-US" sz="2400" dirty="0">
                <a:latin typeface="Calibri"/>
                <a:cs typeface="Calibri"/>
              </a:rPr>
              <a:t>During half-time, we’ll let everyone grab another bite or drink, then [host] is going to take a few minutes to share a little bit about the movement that Thread is building in Baltimore and how you can get involved in creating a more connected and equitable city.</a:t>
            </a:r>
          </a:p>
          <a:p>
            <a:pPr marL="285750" indent="-285750">
              <a:buFont typeface="Arial"/>
              <a:buChar char="•"/>
            </a:pPr>
            <a:r>
              <a:rPr lang="en-US" sz="2400" dirty="0">
                <a:latin typeface="Calibri"/>
                <a:cs typeface="Calibri"/>
              </a:rPr>
              <a:t>But don’t worry. This is not a fundraiser. It’s a </a:t>
            </a:r>
            <a:r>
              <a:rPr lang="en-US" sz="2400" dirty="0" err="1">
                <a:latin typeface="Calibri"/>
                <a:cs typeface="Calibri"/>
              </a:rPr>
              <a:t>friendraiser</a:t>
            </a:r>
            <a:r>
              <a:rPr lang="en-US" sz="2400" dirty="0">
                <a:latin typeface="Calibri"/>
                <a:cs typeface="Calibri"/>
              </a:rPr>
              <a:t>. So have fun, meet some new people, and enjoy a great game!</a:t>
            </a:r>
            <a:endParaRPr lang="en-US" sz="2400" dirty="0"/>
          </a:p>
          <a:p>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Emcee Welcome: Part II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346253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619152"/>
            <a:ext cx="8229600" cy="2219548"/>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First Half: GOAL</a:t>
            </a:r>
          </a:p>
          <a:p>
            <a:pPr lvl="0" algn="ctr">
              <a:buClr>
                <a:schemeClr val="dk1"/>
              </a:buClr>
              <a:buSzPts val="3600"/>
            </a:pPr>
            <a:endParaRPr lang="en-US" sz="4000" b="1" dirty="0" smtClean="0">
              <a:solidFill>
                <a:srgbClr val="31859B"/>
              </a:solidFill>
              <a:latin typeface="Calibri"/>
              <a:ea typeface="Calibri"/>
              <a:cs typeface="Calibri"/>
              <a:sym typeface="Calibri"/>
            </a:endParaRPr>
          </a:p>
          <a:p>
            <a:pPr lvl="0" algn="ctr">
              <a:buClr>
                <a:schemeClr val="dk1"/>
              </a:buClr>
              <a:buSzPts val="3600"/>
            </a:pPr>
            <a:r>
              <a:rPr lang="en-US" sz="2400" i="0" u="none" strike="noStrike" cap="none" dirty="0" smtClean="0">
                <a:solidFill>
                  <a:schemeClr val="tx1"/>
                </a:solidFill>
                <a:latin typeface="Calibri"/>
                <a:ea typeface="Calibri"/>
                <a:cs typeface="Calibri"/>
                <a:sym typeface="Calibri"/>
              </a:rPr>
              <a:t>Open up conversation, get people thinking</a:t>
            </a:r>
            <a:endParaRPr sz="2400" i="0" u="none" strike="noStrike" cap="none" dirty="0">
              <a:solidFill>
                <a:schemeClr val="tx1"/>
              </a:solidFill>
              <a:latin typeface="Calibri"/>
              <a:ea typeface="Calibri"/>
              <a:cs typeface="Calibri"/>
              <a:sym typeface="Calibri"/>
            </a:endParaRP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12</a:t>
            </a:fld>
            <a:endParaRPr/>
          </a:p>
        </p:txBody>
      </p:sp>
    </p:spTree>
    <p:extLst>
      <p:ext uri="{BB962C8B-B14F-4D97-AF65-F5344CB8AC3E}">
        <p14:creationId xmlns:p14="http://schemas.microsoft.com/office/powerpoint/2010/main" val="241448000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13</a:t>
            </a:fld>
            <a:endParaRPr/>
          </a:p>
        </p:txBody>
      </p:sp>
      <p:sp>
        <p:nvSpPr>
          <p:cNvPr id="4" name="TextBox 3"/>
          <p:cNvSpPr txBox="1"/>
          <p:nvPr/>
        </p:nvSpPr>
        <p:spPr>
          <a:xfrm>
            <a:off x="315936" y="1471910"/>
            <a:ext cx="8205764" cy="2677656"/>
          </a:xfrm>
          <a:prstGeom prst="rect">
            <a:avLst/>
          </a:prstGeom>
          <a:noFill/>
        </p:spPr>
        <p:txBody>
          <a:bodyPr wrap="square" rtlCol="0">
            <a:spAutoFit/>
          </a:bodyPr>
          <a:lstStyle/>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Divide groups of 10-20 guests into 2 teams, each with one emcee and one trivia deck</a:t>
            </a:r>
          </a:p>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Encourage everyone to play one card during each commercial</a:t>
            </a:r>
          </a:p>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As the clock winds down to half time, prepare everyone that the host will share more about the Thread movement at half time</a:t>
            </a:r>
          </a:p>
        </p:txBody>
      </p:sp>
      <p:sp>
        <p:nvSpPr>
          <p:cNvPr id="6"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First Half: PLAYBOOK</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5627887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771551"/>
            <a:ext cx="8229600" cy="936849"/>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First Half: PRACTICE</a:t>
            </a: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14</a:t>
            </a:fld>
            <a:endParaRPr/>
          </a:p>
        </p:txBody>
      </p:sp>
    </p:spTree>
    <p:extLst>
      <p:ext uri="{BB962C8B-B14F-4D97-AF65-F5344CB8AC3E}">
        <p14:creationId xmlns:p14="http://schemas.microsoft.com/office/powerpoint/2010/main" val="21495862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15</a:t>
            </a:fld>
            <a:endParaRPr lang="uk-UA"/>
          </a:p>
        </p:txBody>
      </p:sp>
      <p:sp>
        <p:nvSpPr>
          <p:cNvPr id="3" name="Rectangle 2"/>
          <p:cNvSpPr/>
          <p:nvPr/>
        </p:nvSpPr>
        <p:spPr>
          <a:xfrm>
            <a:off x="394741" y="1278724"/>
            <a:ext cx="8431529" cy="3416320"/>
          </a:xfrm>
          <a:prstGeom prst="rect">
            <a:avLst/>
          </a:prstGeom>
        </p:spPr>
        <p:txBody>
          <a:bodyPr wrap="square">
            <a:spAutoFit/>
          </a:bodyPr>
          <a:lstStyle/>
          <a:p>
            <a:r>
              <a:rPr lang="en-US" sz="2400" u="sng" dirty="0">
                <a:latin typeface="Calibri"/>
                <a:cs typeface="Calibri"/>
              </a:rPr>
              <a:t>Communicate that you have room for </a:t>
            </a:r>
            <a:r>
              <a:rPr lang="en-US" sz="2400" u="sng" dirty="0" smtClean="0">
                <a:latin typeface="Calibri"/>
                <a:cs typeface="Calibri"/>
              </a:rPr>
              <a:t>growth</a:t>
            </a:r>
          </a:p>
          <a:p>
            <a:endParaRPr lang="en-US" sz="2400" u="sng" dirty="0">
              <a:latin typeface="Calibri"/>
              <a:cs typeface="Calibri"/>
            </a:endParaRPr>
          </a:p>
          <a:p>
            <a:pPr marL="342900" lvl="2" indent="-342900">
              <a:buFont typeface="Arial"/>
              <a:buChar char="•"/>
            </a:pPr>
            <a:r>
              <a:rPr lang="en-US" sz="2400" dirty="0">
                <a:latin typeface="Calibri"/>
                <a:cs typeface="Calibri"/>
              </a:rPr>
              <a:t>You may refer to this as “showing humility</a:t>
            </a:r>
            <a:r>
              <a:rPr lang="en-US" sz="2400" dirty="0" smtClean="0">
                <a:latin typeface="Calibri"/>
                <a:cs typeface="Calibri"/>
              </a:rPr>
              <a:t>”;</a:t>
            </a:r>
            <a:endParaRPr lang="en-US" sz="2400" dirty="0">
              <a:latin typeface="Calibri"/>
              <a:cs typeface="Calibri"/>
            </a:endParaRPr>
          </a:p>
          <a:p>
            <a:pPr marL="342900" lvl="1" indent="-342900">
              <a:buFont typeface="Arial"/>
              <a:buChar char="•"/>
            </a:pPr>
            <a:r>
              <a:rPr lang="en-US" sz="2400" dirty="0">
                <a:latin typeface="Calibri"/>
                <a:cs typeface="Calibri"/>
              </a:rPr>
              <a:t>Tell people that you are not the expert, so you may make mistakes  - we all </a:t>
            </a:r>
            <a:r>
              <a:rPr lang="en-US" sz="2400" dirty="0" smtClean="0">
                <a:latin typeface="Calibri"/>
                <a:cs typeface="Calibri"/>
              </a:rPr>
              <a:t>do;</a:t>
            </a:r>
            <a:endParaRPr lang="en-US" sz="2400" dirty="0">
              <a:latin typeface="Calibri"/>
              <a:cs typeface="Calibri"/>
            </a:endParaRPr>
          </a:p>
          <a:p>
            <a:pPr marL="342900" lvl="1" indent="-342900">
              <a:buFont typeface="Arial"/>
              <a:buChar char="•"/>
            </a:pPr>
            <a:r>
              <a:rPr lang="en-US" sz="2400" dirty="0">
                <a:latin typeface="Calibri"/>
                <a:cs typeface="Calibri"/>
              </a:rPr>
              <a:t>Own it publically if someone says you made them feel a certain way</a:t>
            </a:r>
          </a:p>
          <a:p>
            <a:endParaRPr lang="en-US" sz="2400" u="sng" dirty="0">
              <a:solidFill>
                <a:srgbClr val="0097A7"/>
              </a:solidFill>
              <a:latin typeface="Calibri"/>
              <a:cs typeface="Calibri"/>
            </a:endParaRPr>
          </a:p>
          <a:p>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Things to Remember: Part 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820116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16</a:t>
            </a:fld>
            <a:endParaRPr lang="uk-UA"/>
          </a:p>
        </p:txBody>
      </p:sp>
      <p:sp>
        <p:nvSpPr>
          <p:cNvPr id="3" name="Rectangle 2"/>
          <p:cNvSpPr/>
          <p:nvPr/>
        </p:nvSpPr>
        <p:spPr>
          <a:xfrm>
            <a:off x="394741" y="1278724"/>
            <a:ext cx="8431529" cy="3046988"/>
          </a:xfrm>
          <a:prstGeom prst="rect">
            <a:avLst/>
          </a:prstGeom>
        </p:spPr>
        <p:txBody>
          <a:bodyPr wrap="square">
            <a:spAutoFit/>
          </a:bodyPr>
          <a:lstStyle/>
          <a:p>
            <a:r>
              <a:rPr lang="en-US" sz="2400" u="sng" dirty="0" smtClean="0">
                <a:latin typeface="Calibri"/>
                <a:cs typeface="Calibri"/>
              </a:rPr>
              <a:t>Assume </a:t>
            </a:r>
            <a:r>
              <a:rPr lang="en-US" sz="2400" u="sng" dirty="0">
                <a:latin typeface="Calibri"/>
                <a:cs typeface="Calibri"/>
              </a:rPr>
              <a:t>that people have the best </a:t>
            </a:r>
            <a:r>
              <a:rPr lang="en-US" sz="2400" u="sng" dirty="0" smtClean="0">
                <a:latin typeface="Calibri"/>
                <a:cs typeface="Calibri"/>
              </a:rPr>
              <a:t>intentions</a:t>
            </a:r>
          </a:p>
          <a:p>
            <a:endParaRPr lang="en-US" sz="2400" u="sng" dirty="0">
              <a:latin typeface="Calibri"/>
              <a:cs typeface="Calibri"/>
            </a:endParaRPr>
          </a:p>
          <a:p>
            <a:pPr marL="342900" indent="-342900">
              <a:buFont typeface="Arial"/>
              <a:buChar char="•"/>
            </a:pPr>
            <a:r>
              <a:rPr lang="en-US" sz="2400" dirty="0">
                <a:latin typeface="Calibri"/>
                <a:cs typeface="Calibri"/>
              </a:rPr>
              <a:t>Assure people that you hear and see them - repeat and paraphrase to show </a:t>
            </a:r>
            <a:r>
              <a:rPr lang="en-US" sz="2400" dirty="0" smtClean="0">
                <a:latin typeface="Calibri"/>
                <a:cs typeface="Calibri"/>
              </a:rPr>
              <a:t>this;</a:t>
            </a:r>
            <a:endParaRPr lang="en-US" sz="2400" dirty="0">
              <a:latin typeface="Calibri"/>
              <a:cs typeface="Calibri"/>
            </a:endParaRPr>
          </a:p>
          <a:p>
            <a:pPr marL="342900" indent="-342900">
              <a:buFont typeface="Arial"/>
              <a:buChar char="•"/>
            </a:pPr>
            <a:r>
              <a:rPr lang="en-US" sz="2400" dirty="0">
                <a:latin typeface="Calibri"/>
                <a:cs typeface="Calibri"/>
              </a:rPr>
              <a:t>Affirm that you accept their perceptions &amp; experiences as </a:t>
            </a:r>
            <a:r>
              <a:rPr lang="en-US" sz="2400" dirty="0" smtClean="0">
                <a:latin typeface="Calibri"/>
                <a:cs typeface="Calibri"/>
              </a:rPr>
              <a:t>truth;</a:t>
            </a:r>
            <a:endParaRPr lang="en-US" sz="2400" dirty="0">
              <a:latin typeface="Calibri"/>
              <a:cs typeface="Calibri"/>
            </a:endParaRPr>
          </a:p>
          <a:p>
            <a:pPr marL="342900" indent="-342900">
              <a:buFont typeface="Arial"/>
              <a:buChar char="•"/>
            </a:pPr>
            <a:r>
              <a:rPr lang="en-US" sz="2400" dirty="0">
                <a:latin typeface="Calibri"/>
                <a:cs typeface="Calibri"/>
              </a:rPr>
              <a:t>Remind participants of this phrase (“assume best intentions”) to guide discussion</a:t>
            </a:r>
          </a:p>
          <a:p>
            <a:endParaRPr lang="en-US" sz="2400" u="sng" dirty="0">
              <a:solidFill>
                <a:srgbClr val="0097A7"/>
              </a:solidFill>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Things to Remember: Part II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3100809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17</a:t>
            </a:fld>
            <a:endParaRPr lang="uk-UA"/>
          </a:p>
        </p:txBody>
      </p:sp>
      <p:sp>
        <p:nvSpPr>
          <p:cNvPr id="3" name="Rectangle 2"/>
          <p:cNvSpPr/>
          <p:nvPr/>
        </p:nvSpPr>
        <p:spPr>
          <a:xfrm>
            <a:off x="394741" y="1278724"/>
            <a:ext cx="8431529" cy="3785652"/>
          </a:xfrm>
          <a:prstGeom prst="rect">
            <a:avLst/>
          </a:prstGeom>
        </p:spPr>
        <p:txBody>
          <a:bodyPr wrap="square">
            <a:spAutoFit/>
          </a:bodyPr>
          <a:lstStyle/>
          <a:p>
            <a:r>
              <a:rPr lang="en-US" sz="2400" u="sng" dirty="0" smtClean="0">
                <a:latin typeface="Calibri"/>
                <a:cs typeface="Calibri"/>
              </a:rPr>
              <a:t>Make </a:t>
            </a:r>
            <a:r>
              <a:rPr lang="en-US" sz="2400" u="sng" dirty="0">
                <a:latin typeface="Calibri"/>
                <a:cs typeface="Calibri"/>
              </a:rPr>
              <a:t>the table </a:t>
            </a:r>
            <a:r>
              <a:rPr lang="en-US" sz="2400" u="sng" dirty="0" smtClean="0">
                <a:latin typeface="Calibri"/>
                <a:cs typeface="Calibri"/>
              </a:rPr>
              <a:t>accessible</a:t>
            </a:r>
          </a:p>
          <a:p>
            <a:endParaRPr lang="en-US" sz="2400" u="sng" dirty="0">
              <a:latin typeface="Calibri"/>
              <a:cs typeface="Calibri"/>
            </a:endParaRPr>
          </a:p>
          <a:p>
            <a:pPr marL="342900" indent="-342900">
              <a:buFont typeface="Arial"/>
              <a:buChar char="•"/>
            </a:pPr>
            <a:r>
              <a:rPr lang="en-US" sz="2400" dirty="0">
                <a:latin typeface="Calibri"/>
                <a:cs typeface="Calibri"/>
              </a:rPr>
              <a:t>Model </a:t>
            </a:r>
            <a:r>
              <a:rPr lang="en-US" sz="2400" i="1" dirty="0">
                <a:latin typeface="Calibri"/>
                <a:cs typeface="Calibri"/>
              </a:rPr>
              <a:t>Active Listening</a:t>
            </a:r>
            <a:r>
              <a:rPr lang="en-US" sz="2400" dirty="0">
                <a:latin typeface="Calibri"/>
                <a:cs typeface="Calibri"/>
              </a:rPr>
              <a:t> - create safe space, notice </a:t>
            </a:r>
            <a:r>
              <a:rPr lang="en-US" sz="2400" dirty="0" smtClean="0">
                <a:latin typeface="Calibri"/>
                <a:cs typeface="Calibri"/>
              </a:rPr>
              <a:t>body; </a:t>
            </a:r>
            <a:r>
              <a:rPr lang="en-US" sz="2400" dirty="0">
                <a:latin typeface="Calibri"/>
                <a:cs typeface="Calibri"/>
              </a:rPr>
              <a:t>language, hold your thoughts, repeat &amp; paraphrase, and ask more questions than offering answers</a:t>
            </a:r>
          </a:p>
          <a:p>
            <a:pPr marL="342900" indent="-342900">
              <a:buFont typeface="Arial"/>
              <a:buChar char="•"/>
            </a:pPr>
            <a:r>
              <a:rPr lang="en-US" sz="2400" dirty="0">
                <a:latin typeface="Calibri"/>
                <a:cs typeface="Calibri"/>
              </a:rPr>
              <a:t>Invite silent voices to share (ex. count to 5 slowly before calling on someone</a:t>
            </a:r>
            <a:r>
              <a:rPr lang="en-US" sz="2400" dirty="0" smtClean="0">
                <a:latin typeface="Calibri"/>
                <a:cs typeface="Calibri"/>
              </a:rPr>
              <a:t>);</a:t>
            </a:r>
            <a:endParaRPr lang="en-US" sz="2400" dirty="0">
              <a:latin typeface="Calibri"/>
              <a:cs typeface="Calibri"/>
            </a:endParaRPr>
          </a:p>
          <a:p>
            <a:pPr marL="342900" indent="-342900">
              <a:buFont typeface="Arial"/>
              <a:buChar char="•"/>
            </a:pPr>
            <a:r>
              <a:rPr lang="en-US" sz="2400" dirty="0">
                <a:latin typeface="Calibri"/>
                <a:cs typeface="Calibri"/>
              </a:rPr>
              <a:t>Ask others’ to share when thought-provoking questions emerge in discussion</a:t>
            </a:r>
          </a:p>
          <a:p>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Things to Remember: Part III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3100809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18</a:t>
            </a:fld>
            <a:endParaRPr/>
          </a:p>
        </p:txBody>
      </p:sp>
      <p:pic>
        <p:nvPicPr>
          <p:cNvPr id="2" name="Picture 1" descr="Screen Shot 2018-12-05 at 9.57.58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47700"/>
            <a:ext cx="9144000" cy="5549153"/>
          </a:xfrm>
          <a:prstGeom prst="rect">
            <a:avLst/>
          </a:prstGeom>
        </p:spPr>
      </p:pic>
    </p:spTree>
    <p:extLst>
      <p:ext uri="{BB962C8B-B14F-4D97-AF65-F5344CB8AC3E}">
        <p14:creationId xmlns:p14="http://schemas.microsoft.com/office/powerpoint/2010/main" val="5695074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19</a:t>
            </a:fld>
            <a:endParaRPr/>
          </a:p>
        </p:txBody>
      </p:sp>
      <p:pic>
        <p:nvPicPr>
          <p:cNvPr id="2" name="Picture 1" descr="Screen Shot 2018-12-05 at 9.58.5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162" y="0"/>
            <a:ext cx="7352129" cy="6153723"/>
          </a:xfrm>
          <a:prstGeom prst="rect">
            <a:avLst/>
          </a:prstGeom>
        </p:spPr>
      </p:pic>
    </p:spTree>
    <p:extLst>
      <p:ext uri="{BB962C8B-B14F-4D97-AF65-F5344CB8AC3E}">
        <p14:creationId xmlns:p14="http://schemas.microsoft.com/office/powerpoint/2010/main" val="569507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a:spLocks noGrp="1"/>
          </p:cNvSpPr>
          <p:nvPr>
            <p:ph type="ctrTitle" idx="4294967295"/>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3600"/>
              <a:buFont typeface="Arial"/>
              <a:buNone/>
            </a:pPr>
            <a:r>
              <a:rPr lang="en-US" sz="4000" b="1" dirty="0" smtClean="0">
                <a:solidFill>
                  <a:srgbClr val="31859B"/>
                </a:solidFill>
                <a:latin typeface="Calibri"/>
                <a:ea typeface="Calibri"/>
                <a:cs typeface="Calibri"/>
                <a:sym typeface="Calibri"/>
              </a:rPr>
              <a:t>Run of Show</a:t>
            </a:r>
            <a:endParaRPr sz="4000" b="1" i="0" u="none" strike="noStrike" cap="none" dirty="0">
              <a:solidFill>
                <a:srgbClr val="31859B"/>
              </a:solidFill>
              <a:latin typeface="Calibri"/>
              <a:ea typeface="Calibri"/>
              <a:cs typeface="Calibri"/>
              <a:sym typeface="Calibri"/>
            </a:endParaRPr>
          </a:p>
        </p:txBody>
      </p:sp>
      <p:sp>
        <p:nvSpPr>
          <p:cNvPr id="89" name="Google Shape;89;p17"/>
          <p:cNvSpPr txBox="1"/>
          <p:nvPr/>
        </p:nvSpPr>
        <p:spPr>
          <a:xfrm>
            <a:off x="283901" y="1466225"/>
            <a:ext cx="8307300" cy="4429200"/>
          </a:xfrm>
          <a:prstGeom prst="rect">
            <a:avLst/>
          </a:prstGeom>
          <a:noFill/>
          <a:ln>
            <a:noFill/>
          </a:ln>
        </p:spPr>
        <p:txBody>
          <a:bodyPr spcFirstLastPara="1" wrap="square" lIns="91425" tIns="45700" rIns="91425" bIns="45700" anchor="t" anchorCtr="0">
            <a:noAutofit/>
          </a:bodyPr>
          <a:lstStyle/>
          <a:p>
            <a:pPr marL="457200" lvl="0" indent="-381000" algn="l" rtl="0">
              <a:spcBef>
                <a:spcPts val="0"/>
              </a:spcBef>
              <a:spcAft>
                <a:spcPts val="0"/>
              </a:spcAft>
              <a:buClr>
                <a:srgbClr val="1A1A1A"/>
              </a:buClr>
              <a:buSzPts val="2400"/>
              <a:buFont typeface="Calibri"/>
              <a:buAutoNum type="arabicPeriod"/>
            </a:pPr>
            <a:endParaRPr lang="en-US" sz="2400" dirty="0" smtClean="0">
              <a:solidFill>
                <a:srgbClr val="1A1A1A"/>
              </a:solidFill>
              <a:latin typeface="Calibri"/>
              <a:ea typeface="Calibri"/>
              <a:cs typeface="Calibri"/>
              <a:sym typeface="Calibri"/>
            </a:endParaRPr>
          </a:p>
          <a:p>
            <a:pPr marL="457200" lvl="0" indent="-381000" algn="l" rtl="0">
              <a:spcBef>
                <a:spcPts val="0"/>
              </a:spcBef>
              <a:spcAft>
                <a:spcPts val="0"/>
              </a:spcAft>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Prep</a:t>
            </a:r>
          </a:p>
          <a:p>
            <a:pPr marL="457200" lvl="0" indent="-381000" algn="l" rtl="0">
              <a:spcBef>
                <a:spcPts val="0"/>
              </a:spcBef>
              <a:spcAft>
                <a:spcPts val="0"/>
              </a:spcAft>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Tailgate</a:t>
            </a:r>
          </a:p>
          <a:p>
            <a:pPr marL="457200" lvl="0" indent="-381000" algn="l" rtl="0">
              <a:spcBef>
                <a:spcPts val="0"/>
              </a:spcBef>
              <a:spcAft>
                <a:spcPts val="0"/>
              </a:spcAft>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First Half</a:t>
            </a:r>
          </a:p>
          <a:p>
            <a:pPr marL="457200" lvl="0" indent="-381000" algn="l" rtl="0">
              <a:spcBef>
                <a:spcPts val="0"/>
              </a:spcBef>
              <a:spcAft>
                <a:spcPts val="0"/>
              </a:spcAft>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Halftime</a:t>
            </a:r>
          </a:p>
          <a:p>
            <a:pPr marL="457200" lvl="0" indent="-381000" algn="l" rtl="0">
              <a:spcBef>
                <a:spcPts val="0"/>
              </a:spcBef>
              <a:spcAft>
                <a:spcPts val="0"/>
              </a:spcAft>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Second Half</a:t>
            </a:r>
            <a:endParaRPr sz="2400" dirty="0">
              <a:solidFill>
                <a:srgbClr val="1A1A1A"/>
              </a:solidFill>
              <a:latin typeface="Calibri"/>
              <a:ea typeface="Calibri"/>
              <a:cs typeface="Calibri"/>
              <a:sym typeface="Calibri"/>
            </a:endParaRPr>
          </a:p>
          <a:p>
            <a:pPr marL="1828800" lvl="0" indent="0" algn="l" rtl="0">
              <a:spcBef>
                <a:spcPts val="0"/>
              </a:spcBef>
              <a:spcAft>
                <a:spcPts val="0"/>
              </a:spcAft>
              <a:buNone/>
            </a:pPr>
            <a:endParaRPr sz="2400" dirty="0">
              <a:solidFill>
                <a:srgbClr val="1A1A1A"/>
              </a:solidFill>
              <a:latin typeface="Calibri"/>
              <a:ea typeface="Calibri"/>
              <a:cs typeface="Calibri"/>
              <a:sym typeface="Calibri"/>
            </a:endParaRPr>
          </a:p>
          <a:p>
            <a:pPr marL="0" lvl="0" indent="0" algn="l" rtl="0">
              <a:spcBef>
                <a:spcPts val="0"/>
              </a:spcBef>
              <a:spcAft>
                <a:spcPts val="0"/>
              </a:spcAft>
              <a:buNone/>
            </a:pPr>
            <a:endParaRPr sz="2400" dirty="0">
              <a:solidFill>
                <a:srgbClr val="1A1A1A"/>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ts val="2400"/>
              <a:buFont typeface="Arial"/>
              <a:buNone/>
            </a:pPr>
            <a:endParaRPr sz="2400" i="0" u="none" strike="noStrike" cap="none"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Clr>
                <a:srgbClr val="000000"/>
              </a:buClr>
              <a:buSzPts val="2400"/>
              <a:buFont typeface="Arial"/>
              <a:buNone/>
            </a:pPr>
            <a:endParaRPr sz="2400" i="0" u="none" strike="noStrike" cap="none" dirty="0">
              <a:solidFill>
                <a:schemeClr val="dk1"/>
              </a:solidFill>
              <a:latin typeface="Calibri"/>
              <a:ea typeface="Calibri"/>
              <a:cs typeface="Calibri"/>
              <a:sym typeface="Calibri"/>
            </a:endParaRPr>
          </a:p>
          <a:p>
            <a:pPr marL="0" marR="0" lvl="0" indent="0" algn="l" rtl="0">
              <a:lnSpc>
                <a:spcPct val="115000"/>
              </a:lnSpc>
              <a:spcBef>
                <a:spcPts val="0"/>
              </a:spcBef>
              <a:spcAft>
                <a:spcPts val="0"/>
              </a:spcAft>
              <a:buClr>
                <a:schemeClr val="dk1"/>
              </a:buClr>
              <a:buSzPts val="1100"/>
              <a:buFont typeface="Arial"/>
              <a:buNone/>
            </a:pPr>
            <a:endParaRPr sz="2400" b="1" i="0" u="none" strike="noStrike" cap="none" dirty="0">
              <a:solidFill>
                <a:schemeClr val="dk1"/>
              </a:solidFill>
              <a:highlight>
                <a:srgbClr val="FFFF00"/>
              </a:highlight>
              <a:latin typeface="Calibri"/>
              <a:ea typeface="Calibri"/>
              <a:cs typeface="Calibri"/>
              <a:sym typeface="Calibri"/>
            </a:endParaRPr>
          </a:p>
        </p:txBody>
      </p:sp>
      <p:sp>
        <p:nvSpPr>
          <p:cNvPr id="90" name="Google Shape;90;p1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2</a:t>
            </a:fld>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619152"/>
            <a:ext cx="8229600" cy="2219548"/>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Half Time: GOAL</a:t>
            </a:r>
          </a:p>
          <a:p>
            <a:pPr lvl="0" algn="ctr">
              <a:buClr>
                <a:schemeClr val="dk1"/>
              </a:buClr>
              <a:buSzPts val="3600"/>
            </a:pPr>
            <a:endParaRPr lang="en-US" sz="4000" b="1" dirty="0" smtClean="0">
              <a:solidFill>
                <a:srgbClr val="31859B"/>
              </a:solidFill>
              <a:latin typeface="Calibri"/>
              <a:ea typeface="Calibri"/>
              <a:cs typeface="Calibri"/>
              <a:sym typeface="Calibri"/>
            </a:endParaRPr>
          </a:p>
          <a:p>
            <a:pPr lvl="0" algn="ctr">
              <a:buClr>
                <a:schemeClr val="dk1"/>
              </a:buClr>
              <a:buSzPts val="3600"/>
            </a:pPr>
            <a:r>
              <a:rPr lang="en-US" sz="2400" i="0" u="none" strike="noStrike" cap="none" dirty="0" smtClean="0">
                <a:solidFill>
                  <a:schemeClr val="tx1"/>
                </a:solidFill>
                <a:latin typeface="Calibri"/>
                <a:ea typeface="Calibri"/>
                <a:cs typeface="Calibri"/>
                <a:sym typeface="Calibri"/>
              </a:rPr>
              <a:t>Invite guests to join the Thread movement by participating as a volunteer, collaborator and/or champion</a:t>
            </a:r>
            <a:endParaRPr sz="2400" i="0" u="none" strike="noStrike" cap="none" dirty="0">
              <a:solidFill>
                <a:schemeClr val="tx1"/>
              </a:solidFill>
              <a:latin typeface="Calibri"/>
              <a:ea typeface="Calibri"/>
              <a:cs typeface="Calibri"/>
              <a:sym typeface="Calibri"/>
            </a:endParaRP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20</a:t>
            </a:fld>
            <a:endParaRPr/>
          </a:p>
        </p:txBody>
      </p:sp>
    </p:spTree>
    <p:extLst>
      <p:ext uri="{BB962C8B-B14F-4D97-AF65-F5344CB8AC3E}">
        <p14:creationId xmlns:p14="http://schemas.microsoft.com/office/powerpoint/2010/main" val="117693854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21</a:t>
            </a:fld>
            <a:endParaRPr/>
          </a:p>
        </p:txBody>
      </p:sp>
      <p:sp>
        <p:nvSpPr>
          <p:cNvPr id="4" name="TextBox 3"/>
          <p:cNvSpPr txBox="1"/>
          <p:nvPr/>
        </p:nvSpPr>
        <p:spPr>
          <a:xfrm>
            <a:off x="315936" y="1471910"/>
            <a:ext cx="8205764" cy="1938992"/>
          </a:xfrm>
          <a:prstGeom prst="rect">
            <a:avLst/>
          </a:prstGeom>
          <a:noFill/>
        </p:spPr>
        <p:txBody>
          <a:bodyPr wrap="square" rtlCol="0">
            <a:spAutoFit/>
          </a:bodyPr>
          <a:lstStyle/>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Emcee gathers everyone back together</a:t>
            </a:r>
          </a:p>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Emcee “kicks” it over to the host</a:t>
            </a:r>
          </a:p>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Host presents opportunity to participate in Thread</a:t>
            </a:r>
          </a:p>
          <a:p>
            <a:pPr marL="457200" lvl="0" indent="-381000">
              <a:buClr>
                <a:srgbClr val="1A1A1A"/>
              </a:buClr>
              <a:buSzPts val="2400"/>
              <a:buFont typeface="Calibri"/>
              <a:buAutoNum type="arabicPeriod"/>
            </a:pPr>
            <a:endParaRPr lang="en-US" sz="2400" dirty="0" smtClean="0">
              <a:solidFill>
                <a:srgbClr val="1A1A1A"/>
              </a:solidFill>
              <a:latin typeface="Calibri"/>
              <a:ea typeface="Calibri"/>
              <a:cs typeface="Calibri"/>
              <a:sym typeface="Calibri"/>
            </a:endParaRPr>
          </a:p>
          <a:p>
            <a:pPr marL="457200" lvl="0" indent="-381000">
              <a:buClr>
                <a:srgbClr val="1A1A1A"/>
              </a:buClr>
              <a:buSzPts val="2400"/>
              <a:buFont typeface="Calibri"/>
              <a:buAutoNum type="arabicPeriod"/>
            </a:pPr>
            <a:endParaRPr lang="en-US" sz="2400" dirty="0" smtClean="0">
              <a:solidFill>
                <a:srgbClr val="1A1A1A"/>
              </a:solidFill>
              <a:latin typeface="Calibri"/>
              <a:ea typeface="Calibri"/>
              <a:cs typeface="Calibri"/>
              <a:sym typeface="Calibri"/>
            </a:endParaRPr>
          </a:p>
        </p:txBody>
      </p:sp>
      <p:sp>
        <p:nvSpPr>
          <p:cNvPr id="6"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Half time: PLAYBOOK</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171784386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771551"/>
            <a:ext cx="8229600" cy="936849"/>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Half time: PRACTICE</a:t>
            </a: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22</a:t>
            </a:fld>
            <a:endParaRPr/>
          </a:p>
        </p:txBody>
      </p:sp>
    </p:spTree>
    <p:extLst>
      <p:ext uri="{BB962C8B-B14F-4D97-AF65-F5344CB8AC3E}">
        <p14:creationId xmlns:p14="http://schemas.microsoft.com/office/powerpoint/2010/main" val="58802553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23</a:t>
            </a:fld>
            <a:endParaRPr lang="uk-UA"/>
          </a:p>
        </p:txBody>
      </p:sp>
      <p:sp>
        <p:nvSpPr>
          <p:cNvPr id="3" name="Rectangle 2"/>
          <p:cNvSpPr/>
          <p:nvPr/>
        </p:nvSpPr>
        <p:spPr>
          <a:xfrm>
            <a:off x="394741" y="1278724"/>
            <a:ext cx="8431529" cy="5262979"/>
          </a:xfrm>
          <a:prstGeom prst="rect">
            <a:avLst/>
          </a:prstGeom>
        </p:spPr>
        <p:txBody>
          <a:bodyPr wrap="square">
            <a:spAutoFit/>
          </a:bodyPr>
          <a:lstStyle/>
          <a:p>
            <a:pPr marL="342900" indent="-342900">
              <a:buFont typeface="Arial"/>
              <a:buChar char="•"/>
            </a:pPr>
            <a:r>
              <a:rPr lang="en-US" sz="2400" dirty="0">
                <a:latin typeface="Calibri"/>
                <a:cs typeface="Calibri"/>
              </a:rPr>
              <a:t>Before we get to ____ [fill in what’s coming next - grabbing more food, giving away prizes/swag/raffles, heading home], I would love to share a little more about Thread with those of you who aren’t as familiar with their work. [Fill in with your connection to Thread - how long &amp; in what capacity</a:t>
            </a:r>
            <a:r>
              <a:rPr lang="en-US" sz="2400" dirty="0" smtClean="0">
                <a:latin typeface="Calibri"/>
                <a:cs typeface="Calibri"/>
              </a:rPr>
              <a:t>]</a:t>
            </a:r>
            <a:endParaRPr lang="en-US" sz="2400" dirty="0">
              <a:latin typeface="Calibri"/>
              <a:cs typeface="Calibri"/>
            </a:endParaRPr>
          </a:p>
          <a:p>
            <a:pPr marL="342900" indent="-342900">
              <a:buFont typeface="Arial"/>
              <a:buChar char="•"/>
            </a:pPr>
            <a:r>
              <a:rPr lang="en-US" sz="2400" dirty="0">
                <a:latin typeface="Calibri"/>
                <a:cs typeface="Calibri"/>
              </a:rPr>
              <a:t>Thread is a community of young people, alumni, volunteers, collaborators, staff &amp; Board - dedicated to tackling social isolation by building relationships that cross lines of race, income, age, religion - any difference that typically keeps us </a:t>
            </a:r>
            <a:r>
              <a:rPr lang="en-US" sz="2400" dirty="0" smtClean="0">
                <a:latin typeface="Calibri"/>
                <a:cs typeface="Calibri"/>
              </a:rPr>
              <a:t>apart.</a:t>
            </a:r>
          </a:p>
          <a:p>
            <a:pPr marL="342900" indent="-342900">
              <a:buFont typeface="Arial"/>
              <a:buChar char="•"/>
            </a:pPr>
            <a:r>
              <a:rPr lang="en-US" sz="2400" dirty="0" smtClean="0">
                <a:latin typeface="Calibri"/>
                <a:cs typeface="Calibri"/>
              </a:rPr>
              <a:t>Thread’s </a:t>
            </a:r>
            <a:r>
              <a:rPr lang="en-US" sz="2400" dirty="0">
                <a:latin typeface="Calibri"/>
                <a:cs typeface="Calibri"/>
              </a:rPr>
              <a:t>track record of success has proven that those relationships can change lives in extraordinary &amp; meaningful ways.</a:t>
            </a:r>
          </a:p>
          <a:p>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Host Invitation to Thread: Part 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3787994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24</a:t>
            </a:fld>
            <a:endParaRPr lang="uk-UA"/>
          </a:p>
        </p:txBody>
      </p:sp>
      <p:sp>
        <p:nvSpPr>
          <p:cNvPr id="3" name="Rectangle 2"/>
          <p:cNvSpPr/>
          <p:nvPr/>
        </p:nvSpPr>
        <p:spPr>
          <a:xfrm>
            <a:off x="394741" y="1278724"/>
            <a:ext cx="8431529" cy="4893647"/>
          </a:xfrm>
          <a:prstGeom prst="rect">
            <a:avLst/>
          </a:prstGeom>
        </p:spPr>
        <p:txBody>
          <a:bodyPr wrap="square">
            <a:spAutoFit/>
          </a:bodyPr>
          <a:lstStyle/>
          <a:p>
            <a:pPr marL="342900" indent="-342900">
              <a:buFont typeface="Arial"/>
              <a:buChar char="•"/>
            </a:pPr>
            <a:r>
              <a:rPr lang="en-US" sz="2400" dirty="0" smtClean="0">
                <a:latin typeface="Calibri"/>
                <a:cs typeface="Calibri"/>
              </a:rPr>
              <a:t>Thread </a:t>
            </a:r>
            <a:r>
              <a:rPr lang="en-US" sz="2400" dirty="0">
                <a:latin typeface="Calibri"/>
                <a:cs typeface="Calibri"/>
              </a:rPr>
              <a:t>enrolls 9th grade students facing some of the toughest odds to success - academically in the bottom 25% &amp; facing enormous challenges outside of the classroom.</a:t>
            </a:r>
          </a:p>
          <a:p>
            <a:pPr marL="342900" indent="-342900">
              <a:buFont typeface="Arial"/>
              <a:buChar char="•"/>
            </a:pPr>
            <a:r>
              <a:rPr lang="en-US" sz="2400" dirty="0" smtClean="0">
                <a:latin typeface="Calibri"/>
                <a:cs typeface="Calibri"/>
              </a:rPr>
              <a:t>Their </a:t>
            </a:r>
            <a:r>
              <a:rPr lang="en-US" sz="2400" dirty="0">
                <a:latin typeface="Calibri"/>
                <a:cs typeface="Calibri"/>
              </a:rPr>
              <a:t>young people remain in Thread for 10 years, no matter </a:t>
            </a:r>
            <a:r>
              <a:rPr lang="en-US" sz="2400" dirty="0" smtClean="0">
                <a:latin typeface="Calibri"/>
                <a:cs typeface="Calibri"/>
              </a:rPr>
              <a:t>what.</a:t>
            </a:r>
            <a:endParaRPr lang="en-US" sz="2400" dirty="0">
              <a:latin typeface="Calibri"/>
              <a:cs typeface="Calibri"/>
            </a:endParaRPr>
          </a:p>
          <a:p>
            <a:pPr marL="342900" indent="-342900">
              <a:buFont typeface="Arial"/>
              <a:buChar char="•"/>
            </a:pPr>
            <a:r>
              <a:rPr lang="en-US" sz="2400" dirty="0">
                <a:latin typeface="Calibri"/>
                <a:cs typeface="Calibri"/>
              </a:rPr>
              <a:t>Thread connects students with a group of up to </a:t>
            </a:r>
            <a:r>
              <a:rPr lang="en-US" sz="2400" dirty="0" smtClean="0">
                <a:latin typeface="Calibri"/>
                <a:cs typeface="Calibri"/>
              </a:rPr>
              <a:t>four </a:t>
            </a:r>
            <a:r>
              <a:rPr lang="en-US" sz="2400" dirty="0">
                <a:latin typeface="Calibri"/>
                <a:cs typeface="Calibri"/>
              </a:rPr>
              <a:t>volunteers, and they become an extended family for one another - getting to know one another, facing challenges together, celebrating &amp; growing together</a:t>
            </a:r>
            <a:r>
              <a:rPr lang="en-US" sz="2400" dirty="0" smtClean="0">
                <a:latin typeface="Calibri"/>
                <a:cs typeface="Calibri"/>
              </a:rPr>
              <a:t>.</a:t>
            </a:r>
          </a:p>
          <a:p>
            <a:pPr marL="342900" indent="-342900">
              <a:buFont typeface="Arial"/>
              <a:buChar char="•"/>
            </a:pPr>
            <a:r>
              <a:rPr lang="en-US" sz="2400" dirty="0" smtClean="0">
                <a:latin typeface="Calibri"/>
                <a:cs typeface="Calibri"/>
              </a:rPr>
              <a:t>Thread students outperform their peers by 10 to 1. 6% of BCPSS freshman with GPAs &lt;1.0 graduate in 4 years. In Thread, 65% graduate in 4 years and 85% in 6 years.</a:t>
            </a:r>
            <a:endParaRPr lang="en-US" sz="2400" dirty="0">
              <a:latin typeface="Calibri"/>
              <a:cs typeface="Calibri"/>
            </a:endParaRPr>
          </a:p>
          <a:p>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Host Invitation to Thread: Part II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1868940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25</a:t>
            </a:fld>
            <a:endParaRPr lang="uk-UA"/>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Host Invitation to Thread: Part III</a:t>
            </a:r>
            <a:endParaRPr lang="en-US" sz="4000" b="1" dirty="0">
              <a:solidFill>
                <a:srgbClr val="31859B"/>
              </a:solidFill>
              <a:latin typeface="Calibri"/>
              <a:ea typeface="Calibri"/>
              <a:cs typeface="Calibri"/>
              <a:sym typeface="Calibri"/>
            </a:endParaRPr>
          </a:p>
        </p:txBody>
      </p:sp>
      <p:sp>
        <p:nvSpPr>
          <p:cNvPr id="6" name="Rectangle 5"/>
          <p:cNvSpPr/>
          <p:nvPr/>
        </p:nvSpPr>
        <p:spPr>
          <a:xfrm>
            <a:off x="382041" y="1342224"/>
            <a:ext cx="8431529" cy="5632310"/>
          </a:xfrm>
          <a:prstGeom prst="rect">
            <a:avLst/>
          </a:prstGeom>
        </p:spPr>
        <p:txBody>
          <a:bodyPr wrap="square">
            <a:spAutoFit/>
          </a:bodyPr>
          <a:lstStyle/>
          <a:p>
            <a:pPr marL="342900" indent="-342900">
              <a:buFont typeface="Arial"/>
              <a:buChar char="•"/>
            </a:pPr>
            <a:r>
              <a:rPr lang="en-US" sz="2400" dirty="0"/>
              <a:t>Thread has an ambitious vision for growth </a:t>
            </a:r>
            <a:r>
              <a:rPr lang="en-US" sz="2400" dirty="0" smtClean="0"/>
              <a:t>– this winter they will enroll 2.5% of freshman across Baltimore City and eventually grow to enrolling 7% (300 students).</a:t>
            </a:r>
          </a:p>
          <a:p>
            <a:pPr marL="342900" indent="-342900">
              <a:buFont typeface="Arial"/>
              <a:buChar char="•"/>
            </a:pPr>
            <a:r>
              <a:rPr lang="en-US" sz="2400" dirty="0" smtClean="0"/>
              <a:t>At </a:t>
            </a:r>
            <a:r>
              <a:rPr lang="en-US" sz="2400" dirty="0"/>
              <a:t>full scale, Thread will be a community of nearly 20,000 adults in Baltimore - students, families, alumni, volunteers, collaborators, staff, &amp; Board. This group represents 5% of Baltimore’s adult population &amp; seeds for a movement that can truly change the whole city</a:t>
            </a:r>
            <a:r>
              <a:rPr lang="en-US" sz="2400" dirty="0" smtClean="0"/>
              <a:t>.</a:t>
            </a:r>
          </a:p>
          <a:p>
            <a:pPr marL="342900" indent="-342900">
              <a:buFont typeface="Arial"/>
              <a:buChar char="•"/>
            </a:pPr>
            <a:r>
              <a:rPr lang="en-US" sz="2400" dirty="0"/>
              <a:t>I would like to personally invite you to join Thread’s growing community, to find a role that’s the right fit for you – whether that be volunteering with a young person or coaching other volunteers or supporting as a collaborator or champion.</a:t>
            </a:r>
          </a:p>
          <a:p>
            <a:pPr marL="342900" indent="-342900">
              <a:buFont typeface="Arial"/>
              <a:buChar char="•"/>
            </a:pPr>
            <a:endParaRPr lang="en-US" sz="2400" dirty="0"/>
          </a:p>
          <a:p>
            <a:endParaRPr lang="en-US" sz="2400" dirty="0">
              <a:latin typeface="Calibri"/>
              <a:cs typeface="Calibri"/>
            </a:endParaRPr>
          </a:p>
        </p:txBody>
      </p:sp>
    </p:spTree>
    <p:extLst>
      <p:ext uri="{BB962C8B-B14F-4D97-AF65-F5344CB8AC3E}">
        <p14:creationId xmlns:p14="http://schemas.microsoft.com/office/powerpoint/2010/main" val="15082201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26</a:t>
            </a:fld>
            <a:endParaRPr lang="uk-UA"/>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Host Invitation to Thread: Part IV</a:t>
            </a:r>
            <a:endParaRPr lang="en-US" sz="4000" b="1" dirty="0">
              <a:solidFill>
                <a:srgbClr val="31859B"/>
              </a:solidFill>
              <a:latin typeface="Calibri"/>
              <a:ea typeface="Calibri"/>
              <a:cs typeface="Calibri"/>
              <a:sym typeface="Calibri"/>
            </a:endParaRPr>
          </a:p>
        </p:txBody>
      </p:sp>
      <p:sp>
        <p:nvSpPr>
          <p:cNvPr id="6" name="Rectangle 5"/>
          <p:cNvSpPr/>
          <p:nvPr/>
        </p:nvSpPr>
        <p:spPr>
          <a:xfrm>
            <a:off x="382041" y="1342224"/>
            <a:ext cx="8431529" cy="3785652"/>
          </a:xfrm>
          <a:prstGeom prst="rect">
            <a:avLst/>
          </a:prstGeom>
        </p:spPr>
        <p:txBody>
          <a:bodyPr wrap="square">
            <a:spAutoFit/>
          </a:bodyPr>
          <a:lstStyle/>
          <a:p>
            <a:pPr marL="342900" indent="-342900">
              <a:buFont typeface="Arial"/>
              <a:buChar char="•"/>
            </a:pPr>
            <a:r>
              <a:rPr lang="en-US" sz="2400" dirty="0" smtClean="0"/>
              <a:t>There are materials here for you to look at and people who are already part of Thread who are happy to share their experience </a:t>
            </a:r>
            <a:r>
              <a:rPr lang="en-US" sz="2400" i="1" dirty="0" smtClean="0"/>
              <a:t>[ask guests affiliated with Thread to raise their hands] </a:t>
            </a:r>
          </a:p>
          <a:p>
            <a:pPr marL="342900" indent="-342900">
              <a:buFont typeface="Arial"/>
              <a:buChar char="•"/>
            </a:pPr>
            <a:r>
              <a:rPr lang="en-US" sz="2400" dirty="0" smtClean="0">
                <a:latin typeface="Calibri"/>
                <a:cs typeface="Calibri"/>
              </a:rPr>
              <a:t>You will receive a follow-up email tomorrow with details on how to learn more, and I encourage you to take advantage of the opportunities to do so!</a:t>
            </a:r>
          </a:p>
          <a:p>
            <a:pPr marL="342900" indent="-342900">
              <a:buFont typeface="Arial"/>
              <a:buChar char="•"/>
            </a:pPr>
            <a:r>
              <a:rPr lang="en-US" sz="2400" dirty="0" smtClean="0">
                <a:latin typeface="Calibri"/>
                <a:cs typeface="Calibri"/>
              </a:rPr>
              <a:t>There is an information session this Wednesday December 12 at R. House and we have a sign-up sheet here is you are interested in getting engaged.</a:t>
            </a:r>
            <a:endParaRPr lang="en-US" sz="2400" dirty="0">
              <a:latin typeface="Calibri"/>
              <a:cs typeface="Calibri"/>
            </a:endParaRPr>
          </a:p>
        </p:txBody>
      </p:sp>
    </p:spTree>
    <p:extLst>
      <p:ext uri="{BB962C8B-B14F-4D97-AF65-F5344CB8AC3E}">
        <p14:creationId xmlns:p14="http://schemas.microsoft.com/office/powerpoint/2010/main" val="4261540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619152"/>
            <a:ext cx="8229600" cy="2219548"/>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Second half: GOAL</a:t>
            </a:r>
          </a:p>
          <a:p>
            <a:pPr lvl="0" algn="ctr">
              <a:buClr>
                <a:schemeClr val="dk1"/>
              </a:buClr>
              <a:buSzPts val="3600"/>
            </a:pPr>
            <a:endParaRPr lang="en-US" sz="4000" b="1" dirty="0" smtClean="0">
              <a:solidFill>
                <a:srgbClr val="31859B"/>
              </a:solidFill>
              <a:latin typeface="Calibri"/>
              <a:ea typeface="Calibri"/>
              <a:cs typeface="Calibri"/>
              <a:sym typeface="Calibri"/>
            </a:endParaRPr>
          </a:p>
          <a:p>
            <a:pPr lvl="0" algn="ctr">
              <a:buClr>
                <a:schemeClr val="dk1"/>
              </a:buClr>
              <a:buSzPts val="3600"/>
            </a:pPr>
            <a:r>
              <a:rPr lang="en-US" sz="2400" i="0" u="none" strike="noStrike" cap="none" dirty="0" smtClean="0">
                <a:solidFill>
                  <a:schemeClr val="tx1"/>
                </a:solidFill>
                <a:latin typeface="Calibri"/>
                <a:ea typeface="Calibri"/>
                <a:cs typeface="Calibri"/>
                <a:sym typeface="Calibri"/>
              </a:rPr>
              <a:t>Relax. Hang out. Tend to the needs of your guests.</a:t>
            </a:r>
            <a:endParaRPr sz="2400" i="0" u="none" strike="noStrike" cap="none" dirty="0">
              <a:solidFill>
                <a:schemeClr val="tx1"/>
              </a:solidFill>
              <a:latin typeface="Calibri"/>
              <a:ea typeface="Calibri"/>
              <a:cs typeface="Calibri"/>
              <a:sym typeface="Calibri"/>
            </a:endParaRP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27</a:t>
            </a:fld>
            <a:endParaRPr/>
          </a:p>
        </p:txBody>
      </p:sp>
    </p:spTree>
    <p:extLst>
      <p:ext uri="{BB962C8B-B14F-4D97-AF65-F5344CB8AC3E}">
        <p14:creationId xmlns:p14="http://schemas.microsoft.com/office/powerpoint/2010/main" val="189037656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28</a:t>
            </a:fld>
            <a:endParaRPr/>
          </a:p>
        </p:txBody>
      </p:sp>
      <p:sp>
        <p:nvSpPr>
          <p:cNvPr id="4" name="TextBox 3"/>
          <p:cNvSpPr txBox="1"/>
          <p:nvPr/>
        </p:nvSpPr>
        <p:spPr>
          <a:xfrm>
            <a:off x="315936" y="1471910"/>
            <a:ext cx="8205764" cy="3046988"/>
          </a:xfrm>
          <a:prstGeom prst="rect">
            <a:avLst/>
          </a:prstGeom>
          <a:noFill/>
        </p:spPr>
        <p:txBody>
          <a:bodyPr wrap="square" rtlCol="0">
            <a:spAutoFit/>
          </a:bodyPr>
          <a:lstStyle/>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Temperature check the room</a:t>
            </a:r>
          </a:p>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Respond to the room</a:t>
            </a:r>
          </a:p>
          <a:p>
            <a:pPr marL="76200" lvl="0">
              <a:buClr>
                <a:srgbClr val="1A1A1A"/>
              </a:buClr>
              <a:buSzPts val="2400"/>
            </a:pPr>
            <a:r>
              <a:rPr lang="en-US" sz="2400" dirty="0" smtClean="0">
                <a:solidFill>
                  <a:srgbClr val="1A1A1A"/>
                </a:solidFill>
                <a:latin typeface="Calibri"/>
                <a:ea typeface="Calibri"/>
                <a:cs typeface="Calibri"/>
                <a:sym typeface="Calibri"/>
              </a:rPr>
              <a:t>      a. Continue to play trivia;</a:t>
            </a:r>
          </a:p>
          <a:p>
            <a:pPr marL="76200" lvl="0">
              <a:buClr>
                <a:srgbClr val="1A1A1A"/>
              </a:buClr>
              <a:buSzPts val="2400"/>
            </a:pPr>
            <a:r>
              <a:rPr lang="en-US" sz="2400" dirty="0">
                <a:solidFill>
                  <a:srgbClr val="1A1A1A"/>
                </a:solidFill>
                <a:latin typeface="Calibri"/>
                <a:ea typeface="Calibri"/>
                <a:cs typeface="Calibri"/>
                <a:sym typeface="Calibri"/>
              </a:rPr>
              <a:t> </a:t>
            </a:r>
            <a:r>
              <a:rPr lang="en-US" sz="2400" dirty="0" smtClean="0">
                <a:solidFill>
                  <a:srgbClr val="1A1A1A"/>
                </a:solidFill>
                <a:latin typeface="Calibri"/>
                <a:ea typeface="Calibri"/>
                <a:cs typeface="Calibri"/>
                <a:sym typeface="Calibri"/>
              </a:rPr>
              <a:t>     b. Watch the game; or</a:t>
            </a:r>
          </a:p>
          <a:p>
            <a:pPr marL="76200" lvl="0">
              <a:buClr>
                <a:srgbClr val="1A1A1A"/>
              </a:buClr>
              <a:buSzPts val="2400"/>
            </a:pPr>
            <a:r>
              <a:rPr lang="en-US" sz="2400" dirty="0">
                <a:solidFill>
                  <a:srgbClr val="1A1A1A"/>
                </a:solidFill>
                <a:latin typeface="Calibri"/>
                <a:ea typeface="Calibri"/>
                <a:cs typeface="Calibri"/>
                <a:sym typeface="Calibri"/>
              </a:rPr>
              <a:t> </a:t>
            </a:r>
            <a:r>
              <a:rPr lang="en-US" sz="2400" dirty="0" smtClean="0">
                <a:solidFill>
                  <a:srgbClr val="1A1A1A"/>
                </a:solidFill>
                <a:latin typeface="Calibri"/>
                <a:ea typeface="Calibri"/>
                <a:cs typeface="Calibri"/>
                <a:sym typeface="Calibri"/>
              </a:rPr>
              <a:t>     c. Delve deeper into conversation.</a:t>
            </a:r>
          </a:p>
          <a:p>
            <a:pPr marL="457200" lvl="0" indent="-381000">
              <a:buClr>
                <a:srgbClr val="1A1A1A"/>
              </a:buClr>
              <a:buSzPts val="2400"/>
              <a:buFont typeface="Calibri"/>
              <a:buAutoNum type="arabicPeriod"/>
            </a:pPr>
            <a:endParaRPr lang="en-US" sz="2400" dirty="0" smtClean="0">
              <a:solidFill>
                <a:srgbClr val="1A1A1A"/>
              </a:solidFill>
              <a:latin typeface="Calibri"/>
              <a:ea typeface="Calibri"/>
              <a:cs typeface="Calibri"/>
              <a:sym typeface="Calibri"/>
            </a:endParaRPr>
          </a:p>
          <a:p>
            <a:pPr marL="457200" lvl="0" indent="-381000">
              <a:buClr>
                <a:srgbClr val="1A1A1A"/>
              </a:buClr>
              <a:buSzPts val="2400"/>
              <a:buFont typeface="Calibri"/>
              <a:buAutoNum type="arabicPeriod"/>
            </a:pPr>
            <a:endParaRPr lang="en-US" sz="2400" dirty="0" smtClean="0">
              <a:solidFill>
                <a:srgbClr val="1A1A1A"/>
              </a:solidFill>
              <a:latin typeface="Calibri"/>
              <a:ea typeface="Calibri"/>
              <a:cs typeface="Calibri"/>
              <a:sym typeface="Calibri"/>
            </a:endParaRPr>
          </a:p>
          <a:p>
            <a:pPr marL="457200" lvl="0" indent="-381000">
              <a:buClr>
                <a:srgbClr val="1A1A1A"/>
              </a:buClr>
              <a:buSzPts val="2400"/>
              <a:buFont typeface="Calibri"/>
              <a:buAutoNum type="arabicPeriod"/>
            </a:pPr>
            <a:endParaRPr lang="en-US" sz="2400" dirty="0" smtClean="0">
              <a:solidFill>
                <a:srgbClr val="1A1A1A"/>
              </a:solidFill>
              <a:latin typeface="Calibri"/>
              <a:ea typeface="Calibri"/>
              <a:cs typeface="Calibri"/>
              <a:sym typeface="Calibri"/>
            </a:endParaRPr>
          </a:p>
        </p:txBody>
      </p:sp>
      <p:sp>
        <p:nvSpPr>
          <p:cNvPr id="6"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Second half: PLAYBOOK</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88663847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771551"/>
            <a:ext cx="8229600" cy="936849"/>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Second half: PRACTICE</a:t>
            </a: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29</a:t>
            </a:fld>
            <a:endParaRPr/>
          </a:p>
        </p:txBody>
      </p:sp>
    </p:spTree>
    <p:extLst>
      <p:ext uri="{BB962C8B-B14F-4D97-AF65-F5344CB8AC3E}">
        <p14:creationId xmlns:p14="http://schemas.microsoft.com/office/powerpoint/2010/main" val="8517075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3</a:t>
            </a:fld>
            <a:endParaRPr lang="uk-UA"/>
          </a:p>
        </p:txBody>
      </p:sp>
      <p:graphicFrame>
        <p:nvGraphicFramePr>
          <p:cNvPr id="3" name="Google Shape;462;p73"/>
          <p:cNvGraphicFramePr/>
          <p:nvPr>
            <p:extLst>
              <p:ext uri="{D42A27DB-BD31-4B8C-83A1-F6EECF244321}">
                <p14:modId xmlns:p14="http://schemas.microsoft.com/office/powerpoint/2010/main" val="700240267"/>
              </p:ext>
            </p:extLst>
          </p:nvPr>
        </p:nvGraphicFramePr>
        <p:xfrm>
          <a:off x="698676" y="495299"/>
          <a:ext cx="7735359" cy="5455919"/>
        </p:xfrm>
        <a:graphic>
          <a:graphicData uri="http://schemas.openxmlformats.org/drawingml/2006/table">
            <a:tbl>
              <a:tblPr firstRow="1" firstCol="1" bandRow="1">
                <a:noFill/>
              </a:tblPr>
              <a:tblGrid>
                <a:gridCol w="2960430"/>
                <a:gridCol w="4774929"/>
              </a:tblGrid>
              <a:tr h="1046879">
                <a:tc gridSpan="2">
                  <a:txBody>
                    <a:bodyPr/>
                    <a:lstStyle/>
                    <a:p>
                      <a:pPr marL="0" lvl="0" indent="0" algn="ctr" rtl="0">
                        <a:spcBef>
                          <a:spcPts val="0"/>
                        </a:spcBef>
                        <a:spcAft>
                          <a:spcPts val="0"/>
                        </a:spcAft>
                        <a:buNone/>
                      </a:pPr>
                      <a:endParaRPr lang="en-US" sz="2800" b="1" dirty="0" smtClean="0">
                        <a:latin typeface="Calibri"/>
                        <a:ea typeface="Calibri"/>
                        <a:cs typeface="Calibri"/>
                        <a:sym typeface="Calibri"/>
                      </a:endParaRPr>
                    </a:p>
                    <a:p>
                      <a:pPr marL="0" lvl="0" indent="0" algn="ctr" rtl="0">
                        <a:spcBef>
                          <a:spcPts val="0"/>
                        </a:spcBef>
                        <a:spcAft>
                          <a:spcPts val="0"/>
                        </a:spcAft>
                        <a:buNone/>
                      </a:pPr>
                      <a:r>
                        <a:rPr lang="en-US" sz="4000" b="1" dirty="0" smtClean="0">
                          <a:latin typeface="Calibri"/>
                          <a:ea typeface="Calibri"/>
                          <a:cs typeface="Calibri"/>
                          <a:sym typeface="Calibri"/>
                        </a:rPr>
                        <a:t>Play</a:t>
                      </a:r>
                      <a:r>
                        <a:rPr lang="en-US" sz="4000" b="1" baseline="0" dirty="0" smtClean="0">
                          <a:latin typeface="Calibri"/>
                          <a:ea typeface="Calibri"/>
                          <a:cs typeface="Calibri"/>
                          <a:sym typeface="Calibri"/>
                        </a:rPr>
                        <a:t> by Play</a:t>
                      </a:r>
                      <a:endParaRPr sz="4000" b="1" dirty="0">
                        <a:latin typeface="Calibri"/>
                        <a:ea typeface="Calibri"/>
                        <a:cs typeface="Calibri"/>
                        <a:sym typeface="Calibri"/>
                      </a:endParaRPr>
                    </a:p>
                  </a:txBody>
                  <a:tcPr marL="63500" marR="63500" marT="63500" marB="63500">
                    <a:lnB w="12700" cap="flat" cmpd="sng" algn="ctr">
                      <a:solidFill>
                        <a:srgbClr val="000000"/>
                      </a:solidFill>
                      <a:prstDash val="solid"/>
                      <a:round/>
                      <a:headEnd type="none" w="sm" len="sm"/>
                      <a:tailEnd type="none" w="sm" len="sm"/>
                    </a:lnB>
                    <a:solidFill>
                      <a:srgbClr val="31859B"/>
                    </a:solidFill>
                  </a:tcPr>
                </a:tc>
                <a:tc hMerge="1">
                  <a:txBody>
                    <a:bodyPr/>
                    <a:lstStyle/>
                    <a:p>
                      <a:pPr marL="0" lvl="0" indent="0" algn="l" rtl="0">
                        <a:spcBef>
                          <a:spcPts val="0"/>
                        </a:spcBef>
                        <a:spcAft>
                          <a:spcPts val="0"/>
                        </a:spcAft>
                        <a:buNone/>
                      </a:pPr>
                      <a:endParaRPr sz="2800" b="1" dirty="0">
                        <a:latin typeface="Calibri"/>
                        <a:ea typeface="Calibri"/>
                        <a:cs typeface="Calibri"/>
                        <a:sym typeface="Calibri"/>
                      </a:endParaRPr>
                    </a:p>
                  </a:txBody>
                  <a:tcPr marL="63500" marR="63500" marT="63500" marB="63500" anchor="ctr">
                    <a:lnB w="12700" cap="flat" cmpd="sng">
                      <a:solidFill>
                        <a:srgbClr val="000000"/>
                      </a:solidFill>
                      <a:prstDash val="solid"/>
                      <a:round/>
                      <a:headEnd type="none" w="sm" len="sm"/>
                      <a:tailEnd type="none" w="sm" len="sm"/>
                    </a:lnB>
                    <a:solidFill>
                      <a:srgbClr val="31859B"/>
                    </a:solidFill>
                  </a:tcPr>
                </a:tc>
              </a:tr>
              <a:tr h="443438">
                <a:tc>
                  <a:txBody>
                    <a:bodyPr/>
                    <a:lstStyle/>
                    <a:p>
                      <a:pPr marL="0" lvl="0" indent="0" algn="l" rtl="0">
                        <a:spcBef>
                          <a:spcPts val="0"/>
                        </a:spcBef>
                        <a:spcAft>
                          <a:spcPts val="0"/>
                        </a:spcAft>
                        <a:buNone/>
                      </a:pPr>
                      <a:r>
                        <a:rPr lang="en-US" sz="2400" b="1" dirty="0" smtClean="0">
                          <a:latin typeface="Calibri"/>
                          <a:ea typeface="Calibri"/>
                          <a:cs typeface="Calibri"/>
                          <a:sym typeface="Calibri"/>
                        </a:rPr>
                        <a:t>Prep</a:t>
                      </a:r>
                      <a:endParaRPr sz="2400" b="1" dirty="0">
                        <a:latin typeface="Calibri"/>
                        <a:ea typeface="Calibri"/>
                        <a:cs typeface="Calibri"/>
                        <a:sym typeface="Calibri"/>
                      </a:endParaRPr>
                    </a:p>
                  </a:txBody>
                  <a:tcPr marL="63500" marR="63500" marT="63500" marB="63500">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B8DFE7"/>
                    </a:solidFill>
                  </a:tcPr>
                </a:tc>
                <a:tc>
                  <a:txBody>
                    <a:bodyPr/>
                    <a:lstStyle/>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Playbook</a:t>
                      </a:r>
                      <a:endParaRPr sz="1800" i="0" u="none" dirty="0">
                        <a:latin typeface="Calibri"/>
                        <a:ea typeface="Calibri"/>
                        <a:cs typeface="Calibri"/>
                        <a:sym typeface="Calibri"/>
                      </a:endParaRPr>
                    </a:p>
                  </a:txBody>
                  <a:tcPr marL="63500" marR="63500" marT="63500" marB="63500">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solidFill>
                      <a:srgbClr val="B8DFE7"/>
                    </a:solidFill>
                  </a:tcPr>
                </a:tc>
              </a:tr>
              <a:tr h="854875">
                <a:tc>
                  <a:txBody>
                    <a:bodyPr/>
                    <a:lstStyle/>
                    <a:p>
                      <a:pPr marL="0" lvl="0" indent="0" algn="l" rtl="0">
                        <a:spcBef>
                          <a:spcPts val="0"/>
                        </a:spcBef>
                        <a:spcAft>
                          <a:spcPts val="0"/>
                        </a:spcAft>
                        <a:buNone/>
                      </a:pPr>
                      <a:r>
                        <a:rPr lang="en-US" sz="2400" b="1" dirty="0" smtClean="0">
                          <a:latin typeface="Calibri"/>
                          <a:ea typeface="Calibri"/>
                          <a:cs typeface="Calibri"/>
                          <a:sym typeface="Calibri"/>
                        </a:rPr>
                        <a:t>Tailgate</a:t>
                      </a:r>
                      <a:endParaRPr sz="2400" b="1" dirty="0">
                        <a:latin typeface="Calibri"/>
                        <a:ea typeface="Calibri"/>
                        <a:cs typeface="Calibri"/>
                        <a:sym typeface="Calibri"/>
                      </a:endParaRPr>
                    </a:p>
                  </a:txBody>
                  <a:tcPr marL="63500" marR="63500" marT="63500" marB="63500">
                    <a:lnT w="12700" cap="flat" cmpd="sng">
                      <a:solidFill>
                        <a:srgbClr val="000000"/>
                      </a:solidFill>
                      <a:prstDash val="solid"/>
                      <a:round/>
                      <a:headEnd type="none" w="sm" len="sm"/>
                      <a:tailEnd type="none" w="sm" len="sm"/>
                    </a:lnT>
                    <a:solidFill>
                      <a:srgbClr val="B8DFE7"/>
                    </a:solidFill>
                  </a:tcPr>
                </a:tc>
                <a:tc>
                  <a:txBody>
                    <a:bodyPr/>
                    <a:lstStyle/>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Goal</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Playbook</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Practice</a:t>
                      </a:r>
                      <a:endParaRPr sz="1800" i="0" u="none" dirty="0">
                        <a:latin typeface="Calibri"/>
                        <a:ea typeface="Calibri"/>
                        <a:cs typeface="Calibri"/>
                        <a:sym typeface="Calibri"/>
                      </a:endParaRPr>
                    </a:p>
                  </a:txBody>
                  <a:tcPr marL="63500" marR="63500" marT="63500" marB="63500">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solidFill>
                      <a:srgbClr val="B8DFE7"/>
                    </a:solidFill>
                  </a:tcPr>
                </a:tc>
              </a:tr>
              <a:tr h="854875">
                <a:tc>
                  <a:txBody>
                    <a:bodyPr/>
                    <a:lstStyle/>
                    <a:p>
                      <a:pPr marL="0" lvl="0" indent="0" algn="l" rtl="0">
                        <a:spcBef>
                          <a:spcPts val="0"/>
                        </a:spcBef>
                        <a:spcAft>
                          <a:spcPts val="0"/>
                        </a:spcAft>
                        <a:buNone/>
                      </a:pPr>
                      <a:r>
                        <a:rPr lang="en-US" sz="2400" b="1" dirty="0" smtClean="0">
                          <a:latin typeface="Calibri"/>
                          <a:ea typeface="Calibri"/>
                          <a:cs typeface="Calibri"/>
                          <a:sym typeface="Calibri"/>
                        </a:rPr>
                        <a:t>First Half</a:t>
                      </a:r>
                      <a:endParaRPr sz="2400" b="1" dirty="0">
                        <a:latin typeface="Calibri"/>
                        <a:ea typeface="Calibri"/>
                        <a:cs typeface="Calibri"/>
                        <a:sym typeface="Calibri"/>
                      </a:endParaRPr>
                    </a:p>
                  </a:txBody>
                  <a:tcPr marL="63500" marR="63500" marT="63500" marB="63500">
                    <a:solidFill>
                      <a:srgbClr val="000000">
                        <a:alpha val="0"/>
                      </a:srgbClr>
                    </a:solidFill>
                  </a:tcPr>
                </a:tc>
                <a:tc>
                  <a:txBody>
                    <a:bodyPr/>
                    <a:lstStyle/>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Goal</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Playbook</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Practice</a:t>
                      </a:r>
                      <a:endParaRPr lang="en-US" sz="1800" i="0" u="none" dirty="0">
                        <a:latin typeface="Calibri"/>
                        <a:ea typeface="Calibri"/>
                        <a:cs typeface="Calibri"/>
                        <a:sym typeface="Calibri"/>
                      </a:endParaRPr>
                    </a:p>
                  </a:txBody>
                  <a:tcPr marL="63500" marR="63500" marT="63500" marB="63500">
                    <a:lnR w="12700" cap="flat" cmpd="sng">
                      <a:solidFill>
                        <a:srgbClr val="000000"/>
                      </a:solidFill>
                      <a:prstDash val="solid"/>
                      <a:round/>
                      <a:headEnd type="none" w="sm" len="sm"/>
                      <a:tailEnd type="none" w="sm" len="sm"/>
                    </a:lnR>
                    <a:solidFill>
                      <a:srgbClr val="000000">
                        <a:alpha val="0"/>
                      </a:srgbClr>
                    </a:solidFill>
                  </a:tcPr>
                </a:tc>
              </a:tr>
              <a:tr h="854875">
                <a:tc>
                  <a:txBody>
                    <a:bodyPr/>
                    <a:lstStyle/>
                    <a:p>
                      <a:pPr marL="0" lvl="0" indent="0" algn="l" rtl="0">
                        <a:spcBef>
                          <a:spcPts val="0"/>
                        </a:spcBef>
                        <a:spcAft>
                          <a:spcPts val="0"/>
                        </a:spcAft>
                        <a:buNone/>
                      </a:pPr>
                      <a:r>
                        <a:rPr lang="en-US" sz="2400" b="1" dirty="0" smtClean="0">
                          <a:latin typeface="Calibri"/>
                          <a:ea typeface="Calibri"/>
                          <a:cs typeface="Calibri"/>
                          <a:sym typeface="Calibri"/>
                        </a:rPr>
                        <a:t>Half Time</a:t>
                      </a:r>
                      <a:endParaRPr sz="2400" b="1" dirty="0">
                        <a:latin typeface="Calibri"/>
                        <a:ea typeface="Calibri"/>
                        <a:cs typeface="Calibri"/>
                        <a:sym typeface="Calibri"/>
                      </a:endParaRPr>
                    </a:p>
                  </a:txBody>
                  <a:tcPr marL="63500" marR="63500" marT="63500" marB="63500">
                    <a:solidFill>
                      <a:srgbClr val="B8DFE7"/>
                    </a:solidFill>
                  </a:tcPr>
                </a:tc>
                <a:tc>
                  <a:txBody>
                    <a:bodyPr/>
                    <a:lstStyle/>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Goal</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Playbook</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Practice</a:t>
                      </a:r>
                      <a:endParaRPr lang="en-US" sz="1800" i="0" u="none" dirty="0">
                        <a:latin typeface="Calibri"/>
                        <a:ea typeface="Calibri"/>
                        <a:cs typeface="Calibri"/>
                        <a:sym typeface="Calibri"/>
                      </a:endParaRPr>
                    </a:p>
                  </a:txBody>
                  <a:tcPr marL="63500" marR="63500" marT="63500" marB="63500">
                    <a:lnR w="12700" cap="flat" cmpd="sng">
                      <a:solidFill>
                        <a:srgbClr val="000000"/>
                      </a:solidFill>
                      <a:prstDash val="solid"/>
                      <a:round/>
                      <a:headEnd type="none" w="sm" len="sm"/>
                      <a:tailEnd type="none" w="sm" len="sm"/>
                    </a:lnR>
                    <a:solidFill>
                      <a:srgbClr val="B8DFE7"/>
                    </a:solidFill>
                  </a:tcPr>
                </a:tc>
              </a:tr>
              <a:tr h="854875">
                <a:tc>
                  <a:txBody>
                    <a:bodyPr/>
                    <a:lstStyle/>
                    <a:p>
                      <a:pPr marL="0" lvl="0" indent="0" algn="l" rtl="0">
                        <a:spcBef>
                          <a:spcPts val="0"/>
                        </a:spcBef>
                        <a:spcAft>
                          <a:spcPts val="0"/>
                        </a:spcAft>
                        <a:buNone/>
                      </a:pPr>
                      <a:r>
                        <a:rPr lang="en-US" sz="2400" b="1" dirty="0" smtClean="0">
                          <a:latin typeface="Calibri"/>
                          <a:ea typeface="Calibri"/>
                          <a:cs typeface="Calibri"/>
                          <a:sym typeface="Calibri"/>
                        </a:rPr>
                        <a:t>Second Half</a:t>
                      </a:r>
                      <a:endParaRPr sz="2400" b="1" dirty="0">
                        <a:latin typeface="Calibri"/>
                        <a:ea typeface="Calibri"/>
                        <a:cs typeface="Calibri"/>
                        <a:sym typeface="Calibri"/>
                      </a:endParaRPr>
                    </a:p>
                  </a:txBody>
                  <a:tcPr marL="63500" marR="63500" marT="63500" marB="63500">
                    <a:solidFill>
                      <a:schemeClr val="bg1"/>
                    </a:solidFill>
                  </a:tcPr>
                </a:tc>
                <a:tc>
                  <a:txBody>
                    <a:bodyPr/>
                    <a:lstStyle/>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Goal</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Playbook</a:t>
                      </a:r>
                    </a:p>
                    <a:p>
                      <a:pPr marL="457200" lvl="0" indent="-304800" algn="l" rtl="0">
                        <a:spcBef>
                          <a:spcPts val="0"/>
                        </a:spcBef>
                        <a:spcAft>
                          <a:spcPts val="0"/>
                        </a:spcAft>
                        <a:buSzPts val="1200"/>
                        <a:buFont typeface="Calibri"/>
                        <a:buChar char="●"/>
                      </a:pPr>
                      <a:r>
                        <a:rPr lang="en-US" sz="1800" i="0" u="none" dirty="0" smtClean="0">
                          <a:latin typeface="Calibri"/>
                          <a:ea typeface="Calibri"/>
                          <a:cs typeface="Calibri"/>
                          <a:sym typeface="Calibri"/>
                        </a:rPr>
                        <a:t>Practice</a:t>
                      </a:r>
                    </a:p>
                  </a:txBody>
                  <a:tcPr marL="63500" marR="63500" marT="63500" marB="63500">
                    <a:lnR w="12700" cap="flat" cmpd="sng">
                      <a:solidFill>
                        <a:srgbClr val="000000"/>
                      </a:solidFill>
                      <a:prstDash val="solid"/>
                      <a:round/>
                      <a:headEnd type="none" w="sm" len="sm"/>
                      <a:tailEnd type="none" w="sm" len="sm"/>
                    </a:lnR>
                    <a:solidFill>
                      <a:schemeClr val="bg1"/>
                    </a:solidFill>
                  </a:tcPr>
                </a:tc>
              </a:tr>
            </a:tbl>
          </a:graphicData>
        </a:graphic>
      </p:graphicFrame>
    </p:spTree>
    <p:extLst>
      <p:ext uri="{BB962C8B-B14F-4D97-AF65-F5344CB8AC3E}">
        <p14:creationId xmlns:p14="http://schemas.microsoft.com/office/powerpoint/2010/main" val="177287431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30</a:t>
            </a:fld>
            <a:endParaRPr lang="uk-UA"/>
          </a:p>
        </p:txBody>
      </p:sp>
      <p:sp>
        <p:nvSpPr>
          <p:cNvPr id="4" name="TextBox 3"/>
          <p:cNvSpPr txBox="1"/>
          <p:nvPr/>
        </p:nvSpPr>
        <p:spPr>
          <a:xfrm>
            <a:off x="437701" y="1856282"/>
            <a:ext cx="8503763" cy="2800767"/>
          </a:xfrm>
          <a:prstGeom prst="rect">
            <a:avLst/>
          </a:prstGeom>
          <a:noFill/>
        </p:spPr>
        <p:txBody>
          <a:bodyPr wrap="none" rtlCol="0">
            <a:spAutoFit/>
          </a:bodyPr>
          <a:lstStyle/>
          <a:p>
            <a:pPr lvl="0" algn="ctr"/>
            <a:r>
              <a:rPr lang="en-US" sz="5400" b="1" dirty="0" smtClean="0">
                <a:solidFill>
                  <a:srgbClr val="31859B"/>
                </a:solidFill>
                <a:latin typeface="Calibri"/>
                <a:ea typeface="Calibri"/>
                <a:cs typeface="Calibri"/>
                <a:sym typeface="Calibri"/>
              </a:rPr>
              <a:t>#GAMEDAYCONVERSATIONS</a:t>
            </a:r>
          </a:p>
          <a:p>
            <a:pPr lvl="0" algn="ctr"/>
            <a:r>
              <a:rPr lang="en-US" sz="5400" b="1" dirty="0" smtClean="0">
                <a:solidFill>
                  <a:srgbClr val="31859B"/>
                </a:solidFill>
                <a:latin typeface="Calibri"/>
                <a:ea typeface="Calibri"/>
                <a:cs typeface="Calibri"/>
                <a:sym typeface="Calibri"/>
              </a:rPr>
              <a:t>&amp;</a:t>
            </a:r>
          </a:p>
          <a:p>
            <a:pPr lvl="0" algn="ctr"/>
            <a:r>
              <a:rPr lang="en-US" sz="5400" b="1" dirty="0" smtClean="0">
                <a:solidFill>
                  <a:srgbClr val="31859B"/>
                </a:solidFill>
                <a:latin typeface="Calibri"/>
                <a:ea typeface="Calibri"/>
                <a:cs typeface="Calibri"/>
                <a:sym typeface="Calibri"/>
              </a:rPr>
              <a:t>Take a picture of your group!</a:t>
            </a:r>
            <a:endParaRPr lang="en-US" sz="5400" b="1" dirty="0">
              <a:solidFill>
                <a:srgbClr val="FDCF41"/>
              </a:solidFill>
              <a:latin typeface="Calibri"/>
              <a:ea typeface="Calibri"/>
              <a:cs typeface="Calibri"/>
              <a:sym typeface="Calibri"/>
            </a:endParaRPr>
          </a:p>
          <a:p>
            <a:endParaRPr lang="en-US" dirty="0"/>
          </a:p>
        </p:txBody>
      </p:sp>
    </p:spTree>
    <p:extLst>
      <p:ext uri="{BB962C8B-B14F-4D97-AF65-F5344CB8AC3E}">
        <p14:creationId xmlns:p14="http://schemas.microsoft.com/office/powerpoint/2010/main" val="114103314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31</a:t>
            </a:fld>
            <a:endParaRPr lang="uk-UA"/>
          </a:p>
        </p:txBody>
      </p:sp>
      <p:sp>
        <p:nvSpPr>
          <p:cNvPr id="3" name="TextBox 2"/>
          <p:cNvSpPr txBox="1"/>
          <p:nvPr/>
        </p:nvSpPr>
        <p:spPr>
          <a:xfrm>
            <a:off x="1062615" y="2280601"/>
            <a:ext cx="6855165" cy="2862322"/>
          </a:xfrm>
          <a:prstGeom prst="rect">
            <a:avLst/>
          </a:prstGeom>
          <a:noFill/>
        </p:spPr>
        <p:txBody>
          <a:bodyPr wrap="square" rtlCol="0">
            <a:spAutoFit/>
          </a:bodyPr>
          <a:lstStyle/>
          <a:p>
            <a:pPr lvl="0" algn="ctr"/>
            <a:r>
              <a:rPr lang="en-US" sz="5400" b="1" dirty="0" smtClean="0">
                <a:solidFill>
                  <a:srgbClr val="31859B"/>
                </a:solidFill>
                <a:latin typeface="Calibri"/>
                <a:ea typeface="Calibri"/>
                <a:cs typeface="Calibri"/>
                <a:sym typeface="Calibri"/>
              </a:rPr>
              <a:t>Huge THANKS !!!!</a:t>
            </a:r>
          </a:p>
          <a:p>
            <a:pPr lvl="0" algn="ctr"/>
            <a:r>
              <a:rPr lang="en-US" sz="5400" b="1" dirty="0" smtClean="0">
                <a:solidFill>
                  <a:srgbClr val="31859B"/>
                </a:solidFill>
                <a:latin typeface="Calibri"/>
                <a:ea typeface="Calibri"/>
                <a:cs typeface="Calibri"/>
                <a:sym typeface="Calibri"/>
              </a:rPr>
              <a:t> </a:t>
            </a:r>
          </a:p>
          <a:p>
            <a:pPr lvl="0" algn="ctr"/>
            <a:r>
              <a:rPr lang="en-US" sz="2400" b="1" dirty="0" smtClean="0">
                <a:solidFill>
                  <a:srgbClr val="31859B"/>
                </a:solidFill>
                <a:latin typeface="Calibri"/>
                <a:ea typeface="Calibri"/>
                <a:cs typeface="Calibri"/>
                <a:sym typeface="Calibri"/>
              </a:rPr>
              <a:t>If you have additional questions, please fill out the doodle for a Friday or Saturday call with Sarah or Marie</a:t>
            </a:r>
            <a:endParaRPr lang="en-US" sz="3600" dirty="0" smtClean="0"/>
          </a:p>
        </p:txBody>
      </p:sp>
    </p:spTree>
    <p:extLst>
      <p:ext uri="{BB962C8B-B14F-4D97-AF65-F5344CB8AC3E}">
        <p14:creationId xmlns:p14="http://schemas.microsoft.com/office/powerpoint/2010/main" val="372860899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619152"/>
            <a:ext cx="8229600" cy="2219548"/>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Tailgate: GOAL</a:t>
            </a:r>
          </a:p>
          <a:p>
            <a:pPr lvl="0" algn="ctr">
              <a:buClr>
                <a:schemeClr val="dk1"/>
              </a:buClr>
              <a:buSzPts val="3600"/>
            </a:pPr>
            <a:endParaRPr lang="en-US" sz="4000" b="1" dirty="0" smtClean="0">
              <a:solidFill>
                <a:srgbClr val="31859B"/>
              </a:solidFill>
              <a:latin typeface="Calibri"/>
              <a:ea typeface="Calibri"/>
              <a:cs typeface="Calibri"/>
              <a:sym typeface="Calibri"/>
            </a:endParaRPr>
          </a:p>
          <a:p>
            <a:pPr lvl="0" algn="ctr">
              <a:buClr>
                <a:schemeClr val="dk1"/>
              </a:buClr>
              <a:buSzPts val="3600"/>
            </a:pPr>
            <a:r>
              <a:rPr lang="en-US" sz="2400" i="0" u="none" strike="noStrike" cap="none" dirty="0" smtClean="0">
                <a:solidFill>
                  <a:schemeClr val="tx1"/>
                </a:solidFill>
                <a:latin typeface="Calibri"/>
                <a:ea typeface="Calibri"/>
                <a:cs typeface="Calibri"/>
                <a:sym typeface="Calibri"/>
              </a:rPr>
              <a:t>Make people feel welcome, comfortable and prepared to have fun</a:t>
            </a:r>
            <a:endParaRPr sz="2400" i="0" u="none" strike="noStrike" cap="none" dirty="0">
              <a:solidFill>
                <a:schemeClr val="tx1"/>
              </a:solidFill>
              <a:latin typeface="Calibri"/>
              <a:ea typeface="Calibri"/>
              <a:cs typeface="Calibri"/>
              <a:sym typeface="Calibri"/>
            </a:endParaRP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4</a:t>
            </a:fld>
            <a:endParaRPr/>
          </a:p>
        </p:txBody>
      </p:sp>
    </p:spTree>
    <p:extLst>
      <p:ext uri="{BB962C8B-B14F-4D97-AF65-F5344CB8AC3E}">
        <p14:creationId xmlns:p14="http://schemas.microsoft.com/office/powerpoint/2010/main" val="36004459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5</a:t>
            </a:fld>
            <a:endParaRPr/>
          </a:p>
        </p:txBody>
      </p:sp>
      <p:sp>
        <p:nvSpPr>
          <p:cNvPr id="4" name="TextBox 3"/>
          <p:cNvSpPr txBox="1"/>
          <p:nvPr/>
        </p:nvSpPr>
        <p:spPr>
          <a:xfrm>
            <a:off x="315936" y="1471910"/>
            <a:ext cx="8205764" cy="3785652"/>
          </a:xfrm>
          <a:prstGeom prst="rect">
            <a:avLst/>
          </a:prstGeom>
          <a:noFill/>
        </p:spPr>
        <p:txBody>
          <a:bodyPr wrap="square" rtlCol="0">
            <a:spAutoFit/>
          </a:bodyPr>
          <a:lstStyle/>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Host welcomes guests</a:t>
            </a:r>
          </a:p>
          <a:p>
            <a:pPr marL="457200" lvl="0" indent="-381000">
              <a:buClr>
                <a:srgbClr val="1A1A1A"/>
              </a:buClr>
              <a:buSzPts val="2400"/>
              <a:buFont typeface="Calibri"/>
              <a:buAutoNum type="arabicPeriod"/>
            </a:pPr>
            <a:r>
              <a:rPr lang="en-US" sz="2400" dirty="0" smtClean="0">
                <a:solidFill>
                  <a:srgbClr val="1A1A1A"/>
                </a:solidFill>
                <a:latin typeface="Calibri"/>
                <a:ea typeface="Calibri"/>
                <a:cs typeface="Calibri"/>
                <a:sym typeface="Calibri"/>
              </a:rPr>
              <a:t>Host introduces emcee(s)</a:t>
            </a:r>
          </a:p>
          <a:p>
            <a:pPr marL="457200" lvl="0" indent="-381000">
              <a:buClr>
                <a:srgbClr val="1A1A1A"/>
              </a:buClr>
              <a:buSzPts val="2400"/>
              <a:buFont typeface="Calibri"/>
              <a:buAutoNum type="arabicPeriod"/>
            </a:pPr>
            <a:r>
              <a:rPr lang="en-US" sz="2400" dirty="0">
                <a:solidFill>
                  <a:srgbClr val="1A1A1A"/>
                </a:solidFill>
                <a:latin typeface="Calibri"/>
                <a:ea typeface="Calibri"/>
                <a:cs typeface="Calibri"/>
                <a:sym typeface="Calibri"/>
              </a:rPr>
              <a:t>E</a:t>
            </a:r>
            <a:r>
              <a:rPr lang="en-US" sz="2400" dirty="0" smtClean="0">
                <a:solidFill>
                  <a:srgbClr val="1A1A1A"/>
                </a:solidFill>
                <a:latin typeface="Calibri"/>
                <a:ea typeface="Calibri"/>
                <a:cs typeface="Calibri"/>
                <a:sym typeface="Calibri"/>
              </a:rPr>
              <a:t>mcee thanks host(s) and welcomes guests </a:t>
            </a:r>
            <a:endParaRPr lang="en-US" sz="2400" dirty="0">
              <a:solidFill>
                <a:srgbClr val="1A1A1A"/>
              </a:solidFill>
              <a:latin typeface="Calibri"/>
              <a:ea typeface="Calibri"/>
              <a:cs typeface="Calibri"/>
              <a:sym typeface="Calibri"/>
            </a:endParaRPr>
          </a:p>
          <a:p>
            <a:pPr marL="457200" lvl="0" indent="-381000">
              <a:buClr>
                <a:srgbClr val="1A1A1A"/>
              </a:buClr>
              <a:buSzPts val="2400"/>
              <a:buFont typeface="Calibri"/>
              <a:buAutoNum type="arabicPeriod"/>
            </a:pPr>
            <a:r>
              <a:rPr lang="en-US" sz="2400" dirty="0">
                <a:solidFill>
                  <a:srgbClr val="1A1A1A"/>
                </a:solidFill>
                <a:latin typeface="Calibri"/>
                <a:ea typeface="Calibri"/>
                <a:cs typeface="Calibri"/>
                <a:sym typeface="Calibri"/>
              </a:rPr>
              <a:t>E</a:t>
            </a:r>
            <a:r>
              <a:rPr lang="en-US" sz="2400" dirty="0" smtClean="0">
                <a:solidFill>
                  <a:srgbClr val="1A1A1A"/>
                </a:solidFill>
                <a:latin typeface="Calibri"/>
                <a:ea typeface="Calibri"/>
                <a:cs typeface="Calibri"/>
                <a:sym typeface="Calibri"/>
              </a:rPr>
              <a:t>mcee shows Ravens/Thread video (cd, USB, </a:t>
            </a:r>
            <a:r>
              <a:rPr lang="en-US" sz="2400" dirty="0" err="1" smtClean="0">
                <a:solidFill>
                  <a:srgbClr val="1A1A1A"/>
                </a:solidFill>
                <a:latin typeface="Calibri"/>
                <a:ea typeface="Calibri"/>
                <a:cs typeface="Calibri"/>
                <a:sym typeface="Calibri"/>
              </a:rPr>
              <a:t>Youtube</a:t>
            </a:r>
            <a:r>
              <a:rPr lang="en-US" sz="2400" dirty="0" smtClean="0">
                <a:solidFill>
                  <a:srgbClr val="1A1A1A"/>
                </a:solidFill>
                <a:latin typeface="Calibri"/>
                <a:ea typeface="Calibri"/>
                <a:cs typeface="Calibri"/>
                <a:sym typeface="Calibri"/>
              </a:rPr>
              <a:t>)</a:t>
            </a:r>
          </a:p>
          <a:p>
            <a:pPr marL="457200" lvl="0" indent="-381000">
              <a:buClr>
                <a:srgbClr val="1A1A1A"/>
              </a:buClr>
              <a:buSzPts val="2400"/>
              <a:buFont typeface="Calibri"/>
              <a:buAutoNum type="arabicPeriod"/>
            </a:pPr>
            <a:r>
              <a:rPr lang="en-US" sz="2400" dirty="0">
                <a:solidFill>
                  <a:srgbClr val="1A1A1A"/>
                </a:solidFill>
                <a:latin typeface="Calibri"/>
                <a:ea typeface="Calibri"/>
                <a:cs typeface="Calibri"/>
                <a:sym typeface="Calibri"/>
              </a:rPr>
              <a:t>E</a:t>
            </a:r>
            <a:r>
              <a:rPr lang="en-US" sz="2400" dirty="0" smtClean="0">
                <a:solidFill>
                  <a:srgbClr val="1A1A1A"/>
                </a:solidFill>
                <a:latin typeface="Calibri"/>
                <a:ea typeface="Calibri"/>
                <a:cs typeface="Calibri"/>
                <a:sym typeface="Calibri"/>
              </a:rPr>
              <a:t>mcee explains the Run of Show for the day</a:t>
            </a:r>
          </a:p>
          <a:p>
            <a:pPr marL="76200" lvl="1">
              <a:buClr>
                <a:srgbClr val="1A1A1A"/>
              </a:buClr>
              <a:buSzPts val="2400"/>
            </a:pPr>
            <a:r>
              <a:rPr lang="en-US" sz="2400" dirty="0" smtClean="0">
                <a:solidFill>
                  <a:srgbClr val="1A1A1A"/>
                </a:solidFill>
                <a:latin typeface="Calibri"/>
                <a:ea typeface="Calibri"/>
                <a:cs typeface="Calibri"/>
                <a:sym typeface="Calibri"/>
              </a:rPr>
              <a:t>      a. Trivia &amp; conversation during </a:t>
            </a:r>
            <a:r>
              <a:rPr lang="en-US" sz="2400" i="1" dirty="0" err="1" smtClean="0">
                <a:solidFill>
                  <a:srgbClr val="1A1A1A"/>
                </a:solidFill>
                <a:latin typeface="Calibri"/>
                <a:ea typeface="Calibri"/>
                <a:cs typeface="Calibri"/>
                <a:sym typeface="Calibri"/>
              </a:rPr>
              <a:t>commericals</a:t>
            </a:r>
            <a:endParaRPr lang="en-US" sz="2400" i="1" dirty="0" smtClean="0">
              <a:solidFill>
                <a:srgbClr val="1A1A1A"/>
              </a:solidFill>
              <a:latin typeface="Calibri"/>
              <a:ea typeface="Calibri"/>
              <a:cs typeface="Calibri"/>
              <a:sym typeface="Calibri"/>
            </a:endParaRPr>
          </a:p>
          <a:p>
            <a:pPr marL="76200" lvl="1">
              <a:buClr>
                <a:srgbClr val="1A1A1A"/>
              </a:buClr>
              <a:buSzPts val="2400"/>
            </a:pPr>
            <a:r>
              <a:rPr lang="en-US" sz="2400" dirty="0">
                <a:solidFill>
                  <a:srgbClr val="1A1A1A"/>
                </a:solidFill>
                <a:latin typeface="Calibri"/>
                <a:ea typeface="Calibri"/>
                <a:cs typeface="Calibri"/>
                <a:sym typeface="Calibri"/>
              </a:rPr>
              <a:t> </a:t>
            </a:r>
            <a:r>
              <a:rPr lang="en-US" sz="2400" dirty="0" smtClean="0">
                <a:solidFill>
                  <a:srgbClr val="1A1A1A"/>
                </a:solidFill>
                <a:latin typeface="Calibri"/>
                <a:ea typeface="Calibri"/>
                <a:cs typeface="Calibri"/>
                <a:sym typeface="Calibri"/>
              </a:rPr>
              <a:t>     b. Raffles for Ravens/Thread swag</a:t>
            </a:r>
          </a:p>
          <a:p>
            <a:pPr marL="76200" lvl="1">
              <a:buClr>
                <a:srgbClr val="1A1A1A"/>
              </a:buClr>
              <a:buSzPts val="2400"/>
            </a:pPr>
            <a:r>
              <a:rPr lang="en-US" sz="2400" dirty="0">
                <a:solidFill>
                  <a:srgbClr val="1A1A1A"/>
                </a:solidFill>
                <a:latin typeface="Calibri"/>
                <a:ea typeface="Calibri"/>
                <a:cs typeface="Calibri"/>
                <a:sym typeface="Calibri"/>
              </a:rPr>
              <a:t> </a:t>
            </a:r>
            <a:r>
              <a:rPr lang="en-US" sz="2400" dirty="0" smtClean="0">
                <a:solidFill>
                  <a:srgbClr val="1A1A1A"/>
                </a:solidFill>
                <a:latin typeface="Calibri"/>
                <a:ea typeface="Calibri"/>
                <a:cs typeface="Calibri"/>
                <a:sym typeface="Calibri"/>
              </a:rPr>
              <a:t>     c. Learning about the Thread movement   </a:t>
            </a:r>
          </a:p>
          <a:p>
            <a:pPr marL="76200" lvl="8">
              <a:buClr>
                <a:srgbClr val="1A1A1A"/>
              </a:buClr>
              <a:buSzPts val="2400"/>
            </a:pPr>
            <a:r>
              <a:rPr lang="en-US" sz="2400" dirty="0" smtClean="0">
                <a:solidFill>
                  <a:srgbClr val="1A1A1A"/>
                </a:solidFill>
                <a:latin typeface="Calibri"/>
                <a:ea typeface="Calibri"/>
                <a:cs typeface="Calibri"/>
                <a:sym typeface="Calibri"/>
              </a:rPr>
              <a:t>6. Emcee facilitates ice-breaker with trios finding 3 things     </a:t>
            </a:r>
          </a:p>
          <a:p>
            <a:pPr marL="76200" lvl="8">
              <a:buClr>
                <a:srgbClr val="1A1A1A"/>
              </a:buClr>
              <a:buSzPts val="2400"/>
            </a:pPr>
            <a:r>
              <a:rPr lang="en-US" sz="2400" dirty="0">
                <a:solidFill>
                  <a:srgbClr val="1A1A1A"/>
                </a:solidFill>
                <a:latin typeface="Calibri"/>
                <a:ea typeface="Calibri"/>
                <a:cs typeface="Calibri"/>
                <a:sym typeface="Calibri"/>
              </a:rPr>
              <a:t> </a:t>
            </a:r>
            <a:r>
              <a:rPr lang="en-US" sz="2400" dirty="0" smtClean="0">
                <a:solidFill>
                  <a:srgbClr val="1A1A1A"/>
                </a:solidFill>
                <a:latin typeface="Calibri"/>
                <a:ea typeface="Calibri"/>
                <a:cs typeface="Calibri"/>
                <a:sym typeface="Calibri"/>
              </a:rPr>
              <a:t>     in common and one unique to each individual</a:t>
            </a:r>
            <a:endParaRPr lang="en-US" sz="2400" dirty="0">
              <a:solidFill>
                <a:srgbClr val="1A1A1A"/>
              </a:solidFill>
              <a:latin typeface="Calibri"/>
              <a:ea typeface="Calibri"/>
              <a:cs typeface="Calibri"/>
              <a:sym typeface="Calibri"/>
            </a:endParaRPr>
          </a:p>
        </p:txBody>
      </p:sp>
      <p:sp>
        <p:nvSpPr>
          <p:cNvPr id="6"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Tailgate: PLAYBOOK</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34472317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7"/>
          <p:cNvSpPr txBox="1"/>
          <p:nvPr/>
        </p:nvSpPr>
        <p:spPr>
          <a:xfrm>
            <a:off x="457200" y="2771551"/>
            <a:ext cx="8229600" cy="936849"/>
          </a:xfrm>
          <a:prstGeom prst="rect">
            <a:avLst/>
          </a:prstGeom>
          <a:noFill/>
          <a:ln>
            <a:noFill/>
          </a:ln>
        </p:spPr>
        <p:txBody>
          <a:bodyPr spcFirstLastPara="1" wrap="square" lIns="91425" tIns="45700" rIns="91425" bIns="45700" anchor="t" anchorCtr="0">
            <a:noAutofit/>
          </a:bodyPr>
          <a:lstStyle/>
          <a:p>
            <a:pPr lvl="0" algn="ctr">
              <a:buClr>
                <a:schemeClr val="dk1"/>
              </a:buClr>
              <a:buSzPts val="3600"/>
            </a:pPr>
            <a:r>
              <a:rPr lang="en-US" sz="4000" b="1" dirty="0" smtClean="0">
                <a:solidFill>
                  <a:srgbClr val="31859B"/>
                </a:solidFill>
                <a:latin typeface="Calibri"/>
                <a:ea typeface="Calibri"/>
                <a:cs typeface="Calibri"/>
                <a:sym typeface="Calibri"/>
              </a:rPr>
              <a:t>Tailgate: PRACTICE</a:t>
            </a:r>
          </a:p>
        </p:txBody>
      </p:sp>
      <p:sp>
        <p:nvSpPr>
          <p:cNvPr id="413" name="Google Shape;413;p6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1000"/>
              <a:buFont typeface="Arial"/>
              <a:buNone/>
            </a:pPr>
            <a:fld id="{00000000-1234-1234-1234-123412341234}" type="slidenum">
              <a:rPr lang="en-US"/>
              <a:t>6</a:t>
            </a:fld>
            <a:endParaRPr/>
          </a:p>
        </p:txBody>
      </p:sp>
    </p:spTree>
    <p:extLst>
      <p:ext uri="{BB962C8B-B14F-4D97-AF65-F5344CB8AC3E}">
        <p14:creationId xmlns:p14="http://schemas.microsoft.com/office/powerpoint/2010/main" val="34472317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7</a:t>
            </a:fld>
            <a:endParaRPr lang="uk-UA"/>
          </a:p>
        </p:txBody>
      </p:sp>
      <p:sp>
        <p:nvSpPr>
          <p:cNvPr id="3" name="Rectangle 2"/>
          <p:cNvSpPr/>
          <p:nvPr/>
        </p:nvSpPr>
        <p:spPr>
          <a:xfrm>
            <a:off x="394741" y="1278724"/>
            <a:ext cx="8431529" cy="4154983"/>
          </a:xfrm>
          <a:prstGeom prst="rect">
            <a:avLst/>
          </a:prstGeom>
        </p:spPr>
        <p:txBody>
          <a:bodyPr wrap="square">
            <a:spAutoFit/>
          </a:bodyPr>
          <a:lstStyle/>
          <a:p>
            <a:pPr marL="285750" indent="-285750">
              <a:buFont typeface="Arial"/>
              <a:buChar char="•"/>
            </a:pPr>
            <a:r>
              <a:rPr lang="en-US" sz="2400" dirty="0" smtClean="0">
                <a:latin typeface="Calibri"/>
                <a:cs typeface="Calibri"/>
              </a:rPr>
              <a:t>Thank </a:t>
            </a:r>
            <a:r>
              <a:rPr lang="en-US" sz="2400" dirty="0">
                <a:latin typeface="Calibri"/>
                <a:cs typeface="Calibri"/>
              </a:rPr>
              <a:t>you so much for coming </a:t>
            </a:r>
            <a:r>
              <a:rPr lang="en-US" sz="2400" dirty="0" smtClean="0">
                <a:latin typeface="Calibri"/>
                <a:cs typeface="Calibri"/>
              </a:rPr>
              <a:t>today;</a:t>
            </a:r>
            <a:endParaRPr lang="en-US" sz="2400" dirty="0">
              <a:latin typeface="Calibri"/>
              <a:cs typeface="Calibri"/>
            </a:endParaRPr>
          </a:p>
          <a:p>
            <a:pPr marL="285750" indent="-285750">
              <a:buFont typeface="Arial"/>
              <a:buChar char="•"/>
            </a:pPr>
            <a:r>
              <a:rPr lang="en-US" sz="2400" dirty="0">
                <a:latin typeface="Calibri"/>
                <a:cs typeface="Calibri"/>
              </a:rPr>
              <a:t>We are so happy to have you join us for </a:t>
            </a:r>
            <a:r>
              <a:rPr lang="en-US" sz="2400" dirty="0" err="1">
                <a:latin typeface="Calibri"/>
                <a:cs typeface="Calibri"/>
              </a:rPr>
              <a:t>Gameday</a:t>
            </a:r>
            <a:r>
              <a:rPr lang="en-US" sz="2400" dirty="0">
                <a:latin typeface="Calibri"/>
                <a:cs typeface="Calibri"/>
              </a:rPr>
              <a:t> Conversations, a unique and exciting new partnership between the Ravens and </a:t>
            </a:r>
            <a:r>
              <a:rPr lang="en-US" sz="2400" dirty="0" smtClean="0">
                <a:latin typeface="Calibri"/>
                <a:cs typeface="Calibri"/>
              </a:rPr>
              <a:t>Thread</a:t>
            </a:r>
            <a:r>
              <a:rPr lang="en-US" sz="2400" dirty="0">
                <a:latin typeface="Calibri"/>
                <a:cs typeface="Calibri"/>
              </a:rPr>
              <a:t>;</a:t>
            </a:r>
            <a:r>
              <a:rPr lang="en-US" sz="2400" dirty="0" smtClean="0">
                <a:latin typeface="Calibri"/>
                <a:cs typeface="Calibri"/>
              </a:rPr>
              <a:t> </a:t>
            </a:r>
            <a:endParaRPr lang="en-US" sz="2400" dirty="0">
              <a:latin typeface="Calibri"/>
              <a:cs typeface="Calibri"/>
            </a:endParaRPr>
          </a:p>
          <a:p>
            <a:pPr marL="285750" indent="-285750">
              <a:buFont typeface="Arial"/>
              <a:buChar char="•"/>
            </a:pPr>
            <a:r>
              <a:rPr lang="en-US" sz="2400" dirty="0">
                <a:latin typeface="Calibri"/>
                <a:cs typeface="Calibri"/>
              </a:rPr>
              <a:t>If I had to guess, there’s probably nothing like this in any other </a:t>
            </a:r>
            <a:r>
              <a:rPr lang="en-US" sz="2400" dirty="0" smtClean="0">
                <a:latin typeface="Calibri"/>
                <a:cs typeface="Calibri"/>
              </a:rPr>
              <a:t>city;</a:t>
            </a:r>
            <a:endParaRPr lang="en-US" sz="2400" dirty="0">
              <a:latin typeface="Calibri"/>
              <a:cs typeface="Calibri"/>
            </a:endParaRPr>
          </a:p>
          <a:p>
            <a:pPr marL="285750" indent="-285750">
              <a:buFont typeface="Arial"/>
              <a:buChar char="•"/>
            </a:pPr>
            <a:r>
              <a:rPr lang="en-US" sz="2400" dirty="0">
                <a:latin typeface="Calibri"/>
                <a:cs typeface="Calibri"/>
              </a:rPr>
              <a:t>Obviously everyone here is familiar with the Ravens, but many of you may not have heard of Thread before </a:t>
            </a:r>
            <a:r>
              <a:rPr lang="en-US" sz="2400" dirty="0" smtClean="0">
                <a:latin typeface="Calibri"/>
                <a:cs typeface="Calibri"/>
              </a:rPr>
              <a:t>today;</a:t>
            </a:r>
            <a:endParaRPr lang="en-US" sz="2400" dirty="0">
              <a:latin typeface="Calibri"/>
              <a:cs typeface="Calibri"/>
            </a:endParaRPr>
          </a:p>
          <a:p>
            <a:pPr marL="285750" indent="-285750">
              <a:buFont typeface="Arial"/>
              <a:buChar char="•"/>
            </a:pPr>
            <a:r>
              <a:rPr lang="en-US" sz="2400" dirty="0">
                <a:latin typeface="Calibri"/>
                <a:cs typeface="Calibri"/>
              </a:rPr>
              <a:t>Thread is a community building organization that creates opportunities for people from all walks of life to create strong relationships with one </a:t>
            </a:r>
            <a:r>
              <a:rPr lang="en-US" sz="2400" dirty="0" smtClean="0">
                <a:latin typeface="Calibri"/>
                <a:cs typeface="Calibri"/>
              </a:rPr>
              <a:t>another;</a:t>
            </a: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Host Welcome: Part 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3127048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8</a:t>
            </a:fld>
            <a:endParaRPr lang="uk-UA"/>
          </a:p>
        </p:txBody>
      </p:sp>
      <p:sp>
        <p:nvSpPr>
          <p:cNvPr id="3" name="Rectangle 2"/>
          <p:cNvSpPr/>
          <p:nvPr/>
        </p:nvSpPr>
        <p:spPr>
          <a:xfrm>
            <a:off x="394741" y="1278724"/>
            <a:ext cx="8431529" cy="4524315"/>
          </a:xfrm>
          <a:prstGeom prst="rect">
            <a:avLst/>
          </a:prstGeom>
        </p:spPr>
        <p:txBody>
          <a:bodyPr wrap="square">
            <a:spAutoFit/>
          </a:bodyPr>
          <a:lstStyle/>
          <a:p>
            <a:pPr marL="285750" indent="-285750">
              <a:buFont typeface="Arial"/>
              <a:buChar char="•"/>
            </a:pPr>
            <a:r>
              <a:rPr lang="en-US" sz="2400" dirty="0">
                <a:latin typeface="Calibri"/>
                <a:cs typeface="Calibri"/>
              </a:rPr>
              <a:t>Thread believes that empathetic and enduring relationships are our societies most essential form of wealth. Over the last 15 years they’ve been cultivating relationships that cross lines of race, class, and zip code to establish a wealth of human connections that are moving Baltimore toward a more equitable future.</a:t>
            </a:r>
          </a:p>
          <a:p>
            <a:pPr marL="285750" indent="-285750">
              <a:buFont typeface="Arial"/>
              <a:buChar char="•"/>
            </a:pPr>
            <a:r>
              <a:rPr lang="en-US" sz="2400" dirty="0">
                <a:latin typeface="Calibri"/>
                <a:cs typeface="Calibri"/>
              </a:rPr>
              <a:t>These two organizations may seem like unlikely collaborators, but together they realized that watching the game is a great space to bring people together for more than just cheering. </a:t>
            </a:r>
            <a:endParaRPr lang="en-US" sz="2400" dirty="0" smtClean="0">
              <a:latin typeface="Calibri"/>
              <a:cs typeface="Calibri"/>
            </a:endParaRPr>
          </a:p>
          <a:p>
            <a:pPr marL="285750" indent="-285750">
              <a:buFont typeface="Arial"/>
              <a:buChar char="•"/>
            </a:pPr>
            <a:r>
              <a:rPr lang="en-US" sz="2400" dirty="0" smtClean="0">
                <a:latin typeface="Calibri"/>
                <a:cs typeface="Calibri"/>
              </a:rPr>
              <a:t>As </a:t>
            </a:r>
            <a:r>
              <a:rPr lang="en-US" sz="2400" dirty="0">
                <a:latin typeface="Calibri"/>
                <a:cs typeface="Calibri"/>
              </a:rPr>
              <a:t>an aside, I want everyone to know that since this partnership was conceived a few weeks ago, the Ravens have been winning, so hopefully we will keep this streak going today</a:t>
            </a:r>
            <a:r>
              <a:rPr lang="en-US" sz="2400" dirty="0" smtClean="0">
                <a:latin typeface="Calibri"/>
                <a:cs typeface="Calibri"/>
              </a:rPr>
              <a:t>.</a:t>
            </a:r>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Host Welcome: Part II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475563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uk-UA" smtClean="0"/>
              <a:t>9</a:t>
            </a:fld>
            <a:endParaRPr lang="uk-UA"/>
          </a:p>
        </p:txBody>
      </p:sp>
      <p:sp>
        <p:nvSpPr>
          <p:cNvPr id="3" name="Rectangle 2"/>
          <p:cNvSpPr/>
          <p:nvPr/>
        </p:nvSpPr>
        <p:spPr>
          <a:xfrm>
            <a:off x="394741" y="1278724"/>
            <a:ext cx="8431529" cy="4524315"/>
          </a:xfrm>
          <a:prstGeom prst="rect">
            <a:avLst/>
          </a:prstGeom>
        </p:spPr>
        <p:txBody>
          <a:bodyPr wrap="square">
            <a:spAutoFit/>
          </a:bodyPr>
          <a:lstStyle/>
          <a:p>
            <a:pPr marL="285750" indent="-285750">
              <a:buFont typeface="Arial"/>
              <a:buChar char="•"/>
            </a:pPr>
            <a:r>
              <a:rPr lang="en-US" sz="2400" dirty="0">
                <a:latin typeface="Calibri"/>
                <a:cs typeface="Calibri"/>
              </a:rPr>
              <a:t>Today is an opportunity to have fun and connect through conversation about the game, our city, and ourselves. </a:t>
            </a:r>
          </a:p>
          <a:p>
            <a:pPr marL="285750" indent="-285750">
              <a:buFont typeface="Arial"/>
              <a:buChar char="•"/>
            </a:pPr>
            <a:r>
              <a:rPr lang="en-US" sz="2400" dirty="0">
                <a:latin typeface="Calibri"/>
                <a:cs typeface="Calibri"/>
              </a:rPr>
              <a:t>I think as we start to get to know one another, we’ll find that we have a significant number of shared interests, ideas, and values.</a:t>
            </a:r>
          </a:p>
          <a:p>
            <a:pPr marL="285750" indent="-285750">
              <a:buFont typeface="Arial"/>
              <a:buChar char="•"/>
            </a:pPr>
            <a:r>
              <a:rPr lang="en-US" sz="2400" dirty="0">
                <a:latin typeface="Calibri"/>
                <a:cs typeface="Calibri"/>
              </a:rPr>
              <a:t>And while we might express ourselves in different ways, I hope everyone will see this as a comfortable space for people to talk about differences and find common ground.</a:t>
            </a:r>
          </a:p>
          <a:p>
            <a:pPr marL="285750" indent="-285750">
              <a:buFont typeface="Arial"/>
              <a:buChar char="•"/>
            </a:pPr>
            <a:r>
              <a:rPr lang="en-US" sz="2400" dirty="0">
                <a:latin typeface="Calibri"/>
                <a:cs typeface="Calibri"/>
              </a:rPr>
              <a:t>So I want to introduce you to _____________. He/she/they will be our </a:t>
            </a:r>
            <a:r>
              <a:rPr lang="en-US" sz="2400" dirty="0" smtClean="0">
                <a:latin typeface="Calibri"/>
                <a:cs typeface="Calibri"/>
              </a:rPr>
              <a:t> </a:t>
            </a:r>
            <a:r>
              <a:rPr lang="en-US" sz="2400" dirty="0">
                <a:latin typeface="Calibri"/>
                <a:cs typeface="Calibri"/>
              </a:rPr>
              <a:t>for the day. </a:t>
            </a:r>
          </a:p>
          <a:p>
            <a:pPr marL="285750" indent="-285750">
              <a:buFont typeface="Arial"/>
              <a:buChar char="•"/>
            </a:pPr>
            <a:r>
              <a:rPr lang="en-US" sz="2400" dirty="0">
                <a:latin typeface="Calibri"/>
                <a:cs typeface="Calibri"/>
              </a:rPr>
              <a:t>If you haven’t already, please sign-in, grab a nametag and a raffle ticket. </a:t>
            </a:r>
            <a:r>
              <a:rPr lang="en-US" sz="2400" dirty="0" smtClean="0">
                <a:latin typeface="Calibri"/>
                <a:cs typeface="Calibri"/>
              </a:rPr>
              <a:t>(If </a:t>
            </a:r>
            <a:r>
              <a:rPr lang="en-US" sz="2400" dirty="0">
                <a:latin typeface="Calibri"/>
                <a:cs typeface="Calibri"/>
              </a:rPr>
              <a:t>you are familiar with guests &amp; able to share attendance list, okay </a:t>
            </a:r>
            <a:r>
              <a:rPr lang="en-US" sz="2400" dirty="0" smtClean="0">
                <a:latin typeface="Calibri"/>
                <a:cs typeface="Calibri"/>
              </a:rPr>
              <a:t>to skip.)</a:t>
            </a:r>
            <a:endParaRPr lang="en-US" sz="2400" dirty="0">
              <a:latin typeface="Calibri"/>
              <a:cs typeface="Calibri"/>
            </a:endParaRPr>
          </a:p>
        </p:txBody>
      </p:sp>
      <p:sp>
        <p:nvSpPr>
          <p:cNvPr id="4" name="Google Shape;88;p17"/>
          <p:cNvSpPr txBox="1">
            <a:spLocks/>
          </p:cNvSpPr>
          <p:nvPr/>
        </p:nvSpPr>
        <p:spPr>
          <a:xfrm>
            <a:off x="331625" y="273675"/>
            <a:ext cx="8586600" cy="10686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buSzPts val="3600"/>
            </a:pPr>
            <a:r>
              <a:rPr lang="en-US" sz="4000" b="1" dirty="0" smtClean="0">
                <a:solidFill>
                  <a:srgbClr val="31859B"/>
                </a:solidFill>
                <a:latin typeface="Calibri"/>
                <a:ea typeface="Calibri"/>
                <a:cs typeface="Calibri"/>
                <a:sym typeface="Calibri"/>
              </a:rPr>
              <a:t>Host Welcome: Part III</a:t>
            </a:r>
            <a:endParaRPr lang="en-US" sz="4000" b="1" dirty="0">
              <a:solidFill>
                <a:srgbClr val="31859B"/>
              </a:solidFill>
              <a:latin typeface="Calibri"/>
              <a:ea typeface="Calibri"/>
              <a:cs typeface="Calibri"/>
              <a:sym typeface="Calibri"/>
            </a:endParaRPr>
          </a:p>
        </p:txBody>
      </p:sp>
    </p:spTree>
    <p:extLst>
      <p:ext uri="{BB962C8B-B14F-4D97-AF65-F5344CB8AC3E}">
        <p14:creationId xmlns:p14="http://schemas.microsoft.com/office/powerpoint/2010/main" val="16402815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1981</TotalTime>
  <Words>1662</Words>
  <Application>Microsoft Macintosh PowerPoint</Application>
  <PresentationFormat>On-screen Show (4:3)</PresentationFormat>
  <Paragraphs>195</Paragraphs>
  <Slides>31</Slides>
  <Notes>26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Simple Light</vt:lpstr>
      <vt:lpstr>PowerPoint Presentation</vt:lpstr>
      <vt:lpstr>Run of Show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Sarah Hemminger</cp:lastModifiedBy>
  <cp:revision>34</cp:revision>
  <dcterms:modified xsi:type="dcterms:W3CDTF">2018-12-06T04:58:50Z</dcterms:modified>
</cp:coreProperties>
</file>